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PT Sans Narrow"/>
      <p:regular r:id="rId32"/>
      <p:bold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TSansNarrow-bold.fntdata"/><Relationship Id="rId10" Type="http://schemas.openxmlformats.org/officeDocument/2006/relationships/slide" Target="slides/slide5.xml"/><Relationship Id="rId32" Type="http://schemas.openxmlformats.org/officeDocument/2006/relationships/font" Target="fonts/PTSansNarrow-regular.fntdata"/><Relationship Id="rId13" Type="http://schemas.openxmlformats.org/officeDocument/2006/relationships/slide" Target="slides/slide8.xml"/><Relationship Id="rId35" Type="http://schemas.openxmlformats.org/officeDocument/2006/relationships/font" Target="fonts/OpenSans-bold.fntdata"/><Relationship Id="rId12" Type="http://schemas.openxmlformats.org/officeDocument/2006/relationships/slide" Target="slides/slide7.xml"/><Relationship Id="rId34" Type="http://schemas.openxmlformats.org/officeDocument/2006/relationships/font" Target="fonts/OpenSans-regular.fntdata"/><Relationship Id="rId15" Type="http://schemas.openxmlformats.org/officeDocument/2006/relationships/slide" Target="slides/slide10.xml"/><Relationship Id="rId37" Type="http://schemas.openxmlformats.org/officeDocument/2006/relationships/font" Target="fonts/OpenSans-boldItalic.fntdata"/><Relationship Id="rId14" Type="http://schemas.openxmlformats.org/officeDocument/2006/relationships/slide" Target="slides/slide9.xml"/><Relationship Id="rId36"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jpg>
</file>

<file path=ppt/media/image22.pn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ildlife.onlinelibrary.wiley.com/doi/abs/10.2193/2008-063" TargetMode="External"/><Relationship Id="rId3" Type="http://schemas.openxmlformats.org/officeDocument/2006/relationships/hyperlink" Target="http://www.biologicaldiversity.org/news/press_releases/2016/images/Male_Moose_Ryan_Hagerty_USFWS.jpg"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stor.org/stable/3801246?seq=5#metadata_info_tab_contents" TargetMode="External"/><Relationship Id="rId3" Type="http://schemas.openxmlformats.org/officeDocument/2006/relationships/hyperlink" Target="https://www.semanticscholar.org/paper/EXPANDING-GIS-ANALYSES-TO-MONITOR-AND-ASSESS-NORTH-Jensen-Smith/c89b43141aefa15672d3a6b40c4341babe70a646"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a93e2b1d3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a93e2b1d3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a93e2b1d3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a93e2b1d3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a93e2b1d3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a93e2b1d3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a93e2b1d3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a93e2b1d3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a93e2b1d3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a93e2b1d3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a93e2b1d3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a93e2b1d3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a93e2b1d33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a93e2b1d33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9a7b3adb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9a7b3adb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 how many </a:t>
            </a:r>
            <a:r>
              <a:rPr lang="en"/>
              <a:t>occurrences</a:t>
            </a:r>
            <a:r>
              <a:rPr lang="en"/>
              <a:t> there are</a:t>
            </a:r>
            <a:endParaRPr/>
          </a:p>
          <a:p>
            <a:pPr indent="0" lvl="0" marL="0" rtl="0" algn="l">
              <a:spcBef>
                <a:spcPts val="0"/>
              </a:spcBef>
              <a:spcAft>
                <a:spcPts val="0"/>
              </a:spcAft>
              <a:buNone/>
            </a:pPr>
            <a:r>
              <a:rPr lang="en"/>
              <a:t>According to moose hunter data in the Adirondacks of moose </a:t>
            </a:r>
            <a:r>
              <a:rPr lang="en"/>
              <a:t>occurrences</a:t>
            </a:r>
            <a:r>
              <a:rPr lang="en"/>
              <a:t>. </a:t>
            </a:r>
            <a:endParaRPr/>
          </a:p>
          <a:p>
            <a:pPr indent="0" lvl="0" marL="0" rtl="0" algn="l">
              <a:spcBef>
                <a:spcPts val="0"/>
              </a:spcBef>
              <a:spcAft>
                <a:spcPts val="0"/>
              </a:spcAft>
              <a:buNone/>
            </a:pPr>
            <a:r>
              <a:rPr lang="en">
                <a:solidFill>
                  <a:schemeClr val="accent1"/>
                </a:solidFill>
              </a:rPr>
              <a:t>Sampling sites are made from county borders and national land cover data, about 70k hours in all sites and about 20 visits per site on average. </a:t>
            </a:r>
            <a:endParaRPr>
              <a:solidFill>
                <a:schemeClr val="accent1"/>
              </a:solidFill>
            </a:endParaRPr>
          </a:p>
          <a:p>
            <a:pPr indent="0" lvl="0" marL="0" rtl="0" algn="l">
              <a:spcBef>
                <a:spcPts val="0"/>
              </a:spcBef>
              <a:spcAft>
                <a:spcPts val="0"/>
              </a:spcAft>
              <a:buNone/>
            </a:pPr>
            <a:r>
              <a:rPr lang="en"/>
              <a:t>The model took into account false positives (false </a:t>
            </a:r>
            <a:r>
              <a:rPr lang="en"/>
              <a:t>detection</a:t>
            </a:r>
            <a:r>
              <a:rPr lang="en"/>
              <a:t> of moose through index), reduce biases (if identification was accurate) and low density sites. </a:t>
            </a:r>
            <a:r>
              <a:rPr lang="en">
                <a:solidFill>
                  <a:schemeClr val="accent1"/>
                </a:solidFill>
              </a:rPr>
              <a:t>The model used in the study reduced AIC 7s (the biases) to an average of 1.</a:t>
            </a:r>
            <a:endParaRPr>
              <a:solidFill>
                <a:schemeClr val="accent1"/>
              </a:solidFill>
            </a:endParaRPr>
          </a:p>
          <a:p>
            <a:pPr indent="0" lvl="0" marL="0" rtl="0" algn="l">
              <a:spcBef>
                <a:spcPts val="0"/>
              </a:spcBef>
              <a:spcAft>
                <a:spcPts val="0"/>
              </a:spcAft>
              <a:buNone/>
            </a:pPr>
            <a:r>
              <a:rPr lang="en"/>
              <a:t>Detection levels of moose are low between 2012-2014 compared to other years, and can be influenced by movement. </a:t>
            </a:r>
            <a:endParaRPr/>
          </a:p>
          <a:p>
            <a:pPr indent="0" lvl="0" marL="0" rtl="0" algn="l">
              <a:spcBef>
                <a:spcPts val="0"/>
              </a:spcBef>
              <a:spcAft>
                <a:spcPts val="0"/>
              </a:spcAft>
              <a:buNone/>
            </a:pPr>
            <a:r>
              <a:rPr lang="en">
                <a:solidFill>
                  <a:schemeClr val="accent1"/>
                </a:solidFill>
              </a:rPr>
              <a:t>More data from bow hunters earlier in the year can also be beneficial.</a:t>
            </a:r>
            <a:endParaRPr>
              <a:solidFill>
                <a:schemeClr val="accent1"/>
              </a:solidFill>
            </a:endParaRPr>
          </a:p>
          <a:p>
            <a:pPr indent="0" lvl="0" marL="0" rtl="0" algn="l">
              <a:spcBef>
                <a:spcPts val="0"/>
              </a:spcBef>
              <a:spcAft>
                <a:spcPts val="0"/>
              </a:spcAft>
              <a:buNone/>
            </a:pPr>
            <a:r>
              <a:rPr lang="en">
                <a:solidFill>
                  <a:schemeClr val="dk1"/>
                </a:solidFill>
              </a:rPr>
              <a:t>From the interview: Jacqueline taught us that ariel survey is the most useful surveying technique, by flying in a helicopter and looking for moose it is the cheapest and best detection process (in comparison to drones or other surveying techniques).</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9a7b3adb8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9a7b3adb8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 what land cover type the </a:t>
            </a:r>
            <a:r>
              <a:rPr lang="en"/>
              <a:t>occurrences</a:t>
            </a:r>
            <a:r>
              <a:rPr lang="en"/>
              <a:t> are in</a:t>
            </a:r>
            <a:endParaRPr/>
          </a:p>
          <a:p>
            <a:pPr indent="0" lvl="0" marL="0" rtl="0" algn="l">
              <a:spcBef>
                <a:spcPts val="0"/>
              </a:spcBef>
              <a:spcAft>
                <a:spcPts val="0"/>
              </a:spcAft>
              <a:buClr>
                <a:schemeClr val="dk1"/>
              </a:buClr>
              <a:buSzPts val="1100"/>
              <a:buFont typeface="Arial"/>
              <a:buNone/>
            </a:pPr>
            <a:r>
              <a:rPr lang="en">
                <a:solidFill>
                  <a:schemeClr val="accent1"/>
                </a:solidFill>
              </a:rPr>
              <a:t>Middle line of each graph is moose occupancy and two outside lines are 95% confidence intervals.</a:t>
            </a:r>
            <a:endParaRPr>
              <a:solidFill>
                <a:schemeClr val="accent1"/>
              </a:solidFill>
            </a:endParaRPr>
          </a:p>
          <a:p>
            <a:pPr indent="0" lvl="0" marL="0" rtl="0" algn="l">
              <a:spcBef>
                <a:spcPts val="0"/>
              </a:spcBef>
              <a:spcAft>
                <a:spcPts val="0"/>
              </a:spcAft>
              <a:buNone/>
            </a:pPr>
            <a:r>
              <a:rPr lang="en"/>
              <a:t>F</a:t>
            </a:r>
            <a:r>
              <a:rPr lang="en"/>
              <a:t>urthermore</a:t>
            </a:r>
            <a:r>
              <a:rPr lang="en"/>
              <a:t>, moose are more likely to occur in deciduous </a:t>
            </a:r>
            <a:r>
              <a:rPr lang="en"/>
              <a:t>forests, and not likely near deer, human development, and high summer temperatures.</a:t>
            </a:r>
            <a:endParaRPr/>
          </a:p>
          <a:p>
            <a:pPr indent="0" lvl="0" marL="0" rtl="0" algn="l">
              <a:spcBef>
                <a:spcPts val="0"/>
              </a:spcBef>
              <a:spcAft>
                <a:spcPts val="0"/>
              </a:spcAft>
              <a:buNone/>
            </a:pPr>
            <a:r>
              <a:rPr lang="en"/>
              <a:t>Moose are likely to occur in the Adirondacks and less likely near lake Ontario and Interstate 90.</a:t>
            </a:r>
            <a:endParaRPr/>
          </a:p>
          <a:p>
            <a:pPr indent="0" lvl="0" marL="0" rtl="0" algn="l">
              <a:spcBef>
                <a:spcPts val="0"/>
              </a:spcBef>
              <a:spcAft>
                <a:spcPts val="0"/>
              </a:spcAft>
              <a:buNone/>
            </a:pPr>
            <a:r>
              <a:rPr lang="en">
                <a:solidFill>
                  <a:schemeClr val="dk1"/>
                </a:solidFill>
              </a:rPr>
              <a:t>The preferred land cover types can be found: Adirondack park. But is not preferred at Lake Champlain, and St. Lawrence and Hudson river (human populated areas).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8cf1f2c0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8cf1f2c0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a:t>
            </a:r>
            <a:endParaRPr/>
          </a:p>
          <a:p>
            <a:pPr indent="0" lvl="0" marL="0" rtl="0" algn="l">
              <a:spcBef>
                <a:spcPts val="0"/>
              </a:spcBef>
              <a:spcAft>
                <a:spcPts val="0"/>
              </a:spcAft>
              <a:buNone/>
            </a:pPr>
            <a:r>
              <a:rPr lang="en"/>
              <a:t>In a different study done to estimate the carrying capacity of moose per land cover type using remote sensing mixed with literature, the carrying capacity of moose in different land cover types were calculated in Adirondacks between 2015-2018. </a:t>
            </a:r>
            <a:endParaRPr/>
          </a:p>
          <a:p>
            <a:pPr indent="0" lvl="0" marL="0" rtl="0" algn="l">
              <a:spcBef>
                <a:spcPts val="0"/>
              </a:spcBef>
              <a:spcAft>
                <a:spcPts val="0"/>
              </a:spcAft>
              <a:buNone/>
            </a:pPr>
            <a:r>
              <a:rPr lang="en"/>
              <a:t>Supports the </a:t>
            </a:r>
            <a:r>
              <a:rPr lang="en"/>
              <a:t>occurrences</a:t>
            </a:r>
            <a:r>
              <a:rPr lang="en"/>
              <a:t> of moose in deciduous forest from the last slide/study. </a:t>
            </a:r>
            <a:endParaRPr/>
          </a:p>
          <a:p>
            <a:pPr indent="0" lvl="0" marL="0" rtl="0" algn="l">
              <a:spcBef>
                <a:spcPts val="0"/>
              </a:spcBef>
              <a:spcAft>
                <a:spcPts val="0"/>
              </a:spcAft>
              <a:buNone/>
            </a:pPr>
            <a:r>
              <a:rPr lang="en">
                <a:solidFill>
                  <a:schemeClr val="accent1"/>
                </a:solidFill>
              </a:rPr>
              <a:t>There is not enough information to backup but moose may be impacted by a rare land cover type that consists of </a:t>
            </a:r>
            <a:r>
              <a:rPr lang="en">
                <a:solidFill>
                  <a:schemeClr val="accent1"/>
                </a:solidFill>
              </a:rPr>
              <a:t>regenerating</a:t>
            </a:r>
            <a:r>
              <a:rPr lang="en">
                <a:solidFill>
                  <a:schemeClr val="accent1"/>
                </a:solidFill>
              </a:rPr>
              <a:t> forests.</a:t>
            </a:r>
            <a:endParaRPr>
              <a:solidFill>
                <a:schemeClr val="accent1"/>
              </a:solidFill>
            </a:endParaRPr>
          </a:p>
          <a:p>
            <a:pPr indent="0" lvl="0" marL="0" rtl="0" algn="l">
              <a:spcBef>
                <a:spcPts val="0"/>
              </a:spcBef>
              <a:spcAft>
                <a:spcPts val="0"/>
              </a:spcAft>
              <a:buNone/>
            </a:pPr>
            <a:r>
              <a:rPr lang="en"/>
              <a:t>Although new york has a large amount of </a:t>
            </a:r>
            <a:r>
              <a:rPr lang="en"/>
              <a:t>deciduous</a:t>
            </a:r>
            <a:r>
              <a:rPr lang="en"/>
              <a:t> forests and wetlands which are ideal for moose </a:t>
            </a:r>
            <a:r>
              <a:rPr lang="en"/>
              <a:t>habitat</a:t>
            </a:r>
            <a:r>
              <a:rPr lang="en"/>
              <a:t>, there are other factors as to why moose are not </a:t>
            </a:r>
            <a:r>
              <a:rPr lang="en"/>
              <a:t>prevalent</a:t>
            </a:r>
            <a:r>
              <a:rPr lang="en"/>
              <a:t> in new york state.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75cdc71b46f97b6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5cdc71b46f97b6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75cdc71b46f97b68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5cdc71b46f97b68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Vehicle collisions increase with increasing moose populations (often causes moose mortality, not human fatality, but would increase if moose numbers grow - as in NH)</a:t>
            </a:r>
            <a:endParaRPr/>
          </a:p>
          <a:p>
            <a:pPr indent="-298450" lvl="0" marL="457200" rtl="0" algn="l">
              <a:spcBef>
                <a:spcPts val="0"/>
              </a:spcBef>
              <a:spcAft>
                <a:spcPts val="0"/>
              </a:spcAft>
              <a:buSzPts val="1100"/>
              <a:buChar char="-"/>
            </a:pPr>
            <a:r>
              <a:rPr lang="en"/>
              <a:t>Early 19th century reintroduction effort was not effective in preventing hunting, somewhat disregarded by Adks hunters</a:t>
            </a:r>
            <a:endParaRPr/>
          </a:p>
          <a:p>
            <a:pPr indent="-298450" lvl="0" marL="457200" rtl="0" algn="l">
              <a:spcBef>
                <a:spcPts val="0"/>
              </a:spcBef>
              <a:spcAft>
                <a:spcPts val="0"/>
              </a:spcAft>
              <a:buSzPts val="1100"/>
              <a:buChar char="-"/>
            </a:pPr>
            <a:r>
              <a:rPr lang="en"/>
              <a:t>Competition for browse wouldn’t limit population, but P. tenuis (brainworm parasite) affects moose (eat more than deer which aren’t affected as much)</a:t>
            </a:r>
            <a:endParaRPr/>
          </a:p>
          <a:p>
            <a:pPr indent="-298450" lvl="0" marL="457200" rtl="0" algn="l">
              <a:spcBef>
                <a:spcPts val="0"/>
              </a:spcBef>
              <a:spcAft>
                <a:spcPts val="0"/>
              </a:spcAft>
              <a:buSzPts val="1100"/>
              <a:buChar char="-"/>
            </a:pPr>
            <a:r>
              <a:rPr lang="en"/>
              <a:t>Population has increased w/o intervention, just very slowly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8f467369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8f467369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-transport and lack of prescribed burns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8cf1f2c05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8cf1f2c05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8cf1f2c05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8cf1f2c05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4C1130"/>
                </a:solidFill>
                <a:latin typeface="Calibri"/>
                <a:ea typeface="Calibri"/>
                <a:cs typeface="Calibri"/>
                <a:sym typeface="Calibri"/>
              </a:rPr>
              <a:t>The adirondacks cannot support significantly more moose</a:t>
            </a:r>
            <a:endParaRPr sz="900">
              <a:solidFill>
                <a:srgbClr val="4C1130"/>
              </a:solidFill>
              <a:latin typeface="Calibri"/>
              <a:ea typeface="Calibri"/>
              <a:cs typeface="Calibri"/>
              <a:sym typeface="Calibri"/>
            </a:endParaRPr>
          </a:p>
          <a:p>
            <a:pPr indent="457200" lvl="0" marL="0" rtl="0" algn="l">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potential to increase the population not be available now</a:t>
            </a:r>
            <a:endParaRPr sz="900">
              <a:solidFill>
                <a:srgbClr val="4C1130"/>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	Consider the carrying capacity-available food, connectivity, climate change</a:t>
            </a:r>
            <a:endParaRPr sz="900">
              <a:solidFill>
                <a:srgbClr val="4C1130"/>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	Threats of disease</a:t>
            </a:r>
            <a:endParaRPr sz="900">
              <a:solidFill>
                <a:srgbClr val="4C1130"/>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		Exceeding carrying capacity= a more unhealthy population</a:t>
            </a:r>
            <a:endParaRPr sz="900">
              <a:solidFill>
                <a:srgbClr val="4C1130"/>
              </a:solidFill>
              <a:latin typeface="Calibri"/>
              <a:ea typeface="Calibri"/>
              <a:cs typeface="Calibri"/>
              <a:sym typeface="Calibri"/>
            </a:endParaRPr>
          </a:p>
          <a:p>
            <a:pPr indent="45720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Moose are not good groomers, they are at increased risk for tick as they continue to increase in NY</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Limiting habitat fragmentation of preferred habitat</a:t>
            </a:r>
            <a:endParaRPr sz="900">
              <a:solidFill>
                <a:srgbClr val="4C1130"/>
              </a:solidFill>
              <a:latin typeface="Calibri"/>
              <a:ea typeface="Calibri"/>
              <a:cs typeface="Calibri"/>
              <a:sym typeface="Calibri"/>
            </a:endParaRPr>
          </a:p>
          <a:p>
            <a:pPr indent="0" lvl="0" marL="457200" rtl="0" algn="l">
              <a:lnSpc>
                <a:spcPct val="100000"/>
              </a:lnSpc>
              <a:spcBef>
                <a:spcPts val="0"/>
              </a:spcBef>
              <a:spcAft>
                <a:spcPts val="0"/>
              </a:spcAft>
              <a:buNone/>
            </a:pPr>
            <a:r>
              <a:rPr lang="en" sz="900">
                <a:solidFill>
                  <a:srgbClr val="595959"/>
                </a:solidFill>
                <a:latin typeface="Calibri"/>
                <a:ea typeface="Calibri"/>
                <a:cs typeface="Calibri"/>
                <a:sym typeface="Calibri"/>
              </a:rPr>
              <a:t>Building of roads to avoid- cross less highways than forest roads, still attracted to roads for sodium-rich vegetation (</a:t>
            </a:r>
            <a:r>
              <a:rPr lang="en" sz="900" u="sng">
                <a:solidFill>
                  <a:schemeClr val="hlink"/>
                </a:solidFill>
                <a:latin typeface="Calibri"/>
                <a:ea typeface="Calibri"/>
                <a:cs typeface="Calibri"/>
                <a:sym typeface="Calibri"/>
                <a:hlinkClick r:id="rId2"/>
              </a:rPr>
              <a:t>https://wildlife.onlinelibrary.wiley.com/doi/abs/10.2193/2008-063</a:t>
            </a:r>
            <a:r>
              <a:rPr lang="en" sz="900">
                <a:solidFill>
                  <a:srgbClr val="595959"/>
                </a:solidFill>
                <a:latin typeface="Calibri"/>
                <a:ea typeface="Calibri"/>
                <a:cs typeface="Calibri"/>
                <a:sym typeface="Calibri"/>
              </a:rPr>
              <a:t>), </a:t>
            </a:r>
            <a:endParaRPr sz="900">
              <a:solidFill>
                <a:srgbClr val="595959"/>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900">
                <a:solidFill>
                  <a:srgbClr val="595959"/>
                </a:solidFill>
                <a:latin typeface="Calibri"/>
                <a:ea typeface="Calibri"/>
                <a:cs typeface="Calibri"/>
                <a:sym typeface="Calibri"/>
              </a:rPr>
              <a:t> 	access to waters- need to cool off in the summers but there's a tendency to build infrastructure around lakes</a:t>
            </a:r>
            <a:endParaRPr sz="900">
              <a:solidFill>
                <a:srgbClr val="4C1130"/>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	Need connected Regenerative forests- Prescribed Burns as a way to assure regeneration</a:t>
            </a:r>
            <a:endParaRPr sz="900">
              <a:solidFill>
                <a:srgbClr val="595959"/>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Manage wolf and bear populations (some prey on moose calves)</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Work with the public to increase support</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	-moose perceive dogs as wolves. This perceived threat leads to the moose become stressed and aggressive</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	-Yelling at a moose may encourage them to charge </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rPr lang="en" sz="900">
                <a:solidFill>
                  <a:srgbClr val="4C1130"/>
                </a:solidFill>
                <a:latin typeface="Calibri"/>
                <a:ea typeface="Calibri"/>
                <a:cs typeface="Calibri"/>
                <a:sym typeface="Calibri"/>
              </a:rPr>
              <a:t>Hunting of moose should not be occurring- but it is something that should be considered- both the be limited as of now, and if the population were to flourish in the future how would it be managed </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None/>
            </a:pPr>
            <a:r>
              <a:t/>
            </a:r>
            <a:endParaRPr sz="900">
              <a:solidFill>
                <a:srgbClr val="4C1130"/>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900">
                <a:solidFill>
                  <a:srgbClr val="4C1130"/>
                </a:solidFill>
                <a:latin typeface="Calibri"/>
                <a:ea typeface="Calibri"/>
                <a:cs typeface="Calibri"/>
                <a:sym typeface="Calibri"/>
              </a:rPr>
              <a:t>Moose pic-</a:t>
            </a:r>
            <a:r>
              <a:rPr lang="en" sz="900" u="sng">
                <a:solidFill>
                  <a:schemeClr val="hlink"/>
                </a:solidFill>
                <a:latin typeface="Calibri"/>
                <a:ea typeface="Calibri"/>
                <a:cs typeface="Calibri"/>
                <a:sym typeface="Calibri"/>
                <a:hlinkClick r:id="rId3"/>
              </a:rPr>
              <a:t>Male_Moose_Ryan_Hagerty_USFWS.jpg</a:t>
            </a:r>
            <a:endParaRPr sz="900">
              <a:solidFill>
                <a:srgbClr val="4C1130"/>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5cdc71b46f97b68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5cdc71b46f97b68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85750" lvl="0" marL="457200" rtl="0" algn="l">
              <a:lnSpc>
                <a:spcPct val="115000"/>
              </a:lnSpc>
              <a:spcBef>
                <a:spcPts val="0"/>
              </a:spcBef>
              <a:spcAft>
                <a:spcPts val="0"/>
              </a:spcAft>
              <a:buClr>
                <a:srgbClr val="595959"/>
              </a:buClr>
              <a:buSzPts val="900"/>
              <a:buChar char="●"/>
            </a:pPr>
            <a:r>
              <a:rPr lang="en" sz="900">
                <a:solidFill>
                  <a:srgbClr val="595959"/>
                </a:solidFill>
              </a:rPr>
              <a:t>There aren’t many moose in NY, and that’s okay	</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Food availability</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Habitat suitability</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Fertility and parasites( neospora caninum)</a:t>
            </a:r>
            <a:endParaRPr sz="900">
              <a:solidFill>
                <a:srgbClr val="595959"/>
              </a:solidFill>
            </a:endParaRPr>
          </a:p>
          <a:p>
            <a:pPr indent="-285750" lvl="0" marL="457200" rtl="0" algn="l">
              <a:lnSpc>
                <a:spcPct val="115000"/>
              </a:lnSpc>
              <a:spcBef>
                <a:spcPts val="0"/>
              </a:spcBef>
              <a:spcAft>
                <a:spcPts val="0"/>
              </a:spcAft>
              <a:buClr>
                <a:srgbClr val="595959"/>
              </a:buClr>
              <a:buSzPts val="900"/>
              <a:buChar char="●"/>
            </a:pPr>
            <a:r>
              <a:rPr lang="en" sz="900">
                <a:solidFill>
                  <a:srgbClr val="595959"/>
                </a:solidFill>
              </a:rPr>
              <a:t>Many policies prevent management for moose populations</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Mainly the forever wild </a:t>
            </a:r>
            <a:endParaRPr sz="900">
              <a:solidFill>
                <a:srgbClr val="595959"/>
              </a:solidFill>
            </a:endParaRPr>
          </a:p>
          <a:p>
            <a:pPr indent="-285750" lvl="0" marL="457200" rtl="0" algn="l">
              <a:lnSpc>
                <a:spcPct val="115000"/>
              </a:lnSpc>
              <a:spcBef>
                <a:spcPts val="0"/>
              </a:spcBef>
              <a:spcAft>
                <a:spcPts val="0"/>
              </a:spcAft>
              <a:buClr>
                <a:srgbClr val="595959"/>
              </a:buClr>
              <a:buSzPts val="900"/>
              <a:buChar char="●"/>
            </a:pPr>
            <a:r>
              <a:rPr lang="en" sz="900">
                <a:solidFill>
                  <a:srgbClr val="595959"/>
                </a:solidFill>
              </a:rPr>
              <a:t>Studies of moose are limited</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Exist in limited places</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Difficult to work with (large animals, they can do damage, also weird things like diving 30 feet into the water)</a:t>
            </a:r>
            <a:endParaRPr sz="900">
              <a:solidFill>
                <a:srgbClr val="595959"/>
              </a:solidFill>
            </a:endParaRPr>
          </a:p>
          <a:p>
            <a:pPr indent="-285750" lvl="1" marL="914400" rtl="0" algn="l">
              <a:lnSpc>
                <a:spcPct val="115000"/>
              </a:lnSpc>
              <a:spcBef>
                <a:spcPts val="0"/>
              </a:spcBef>
              <a:spcAft>
                <a:spcPts val="0"/>
              </a:spcAft>
              <a:buClr>
                <a:srgbClr val="595959"/>
              </a:buClr>
              <a:buSzPts val="900"/>
              <a:buChar char="○"/>
            </a:pPr>
            <a:r>
              <a:rPr lang="en" sz="900">
                <a:solidFill>
                  <a:srgbClr val="595959"/>
                </a:solidFill>
              </a:rPr>
              <a:t>Expensive (aerial studies that take a long time, many people, and sometimes equipment like thermal sensors)</a:t>
            </a:r>
            <a:endParaRPr sz="900">
              <a:solidFill>
                <a:srgbClr val="595959"/>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9c46e0f97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9c46e0f97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Clr>
                <a:srgbClr val="595959"/>
              </a:buClr>
              <a:buSzPts val="800"/>
              <a:buChar char="●"/>
            </a:pPr>
            <a:r>
              <a:rPr lang="en" sz="800">
                <a:solidFill>
                  <a:srgbClr val="595959"/>
                </a:solidFill>
              </a:rPr>
              <a:t>The Adirondacks habitat suitability for Moose differs from other  geographically similar areas</a:t>
            </a:r>
            <a:endParaRPr sz="800">
              <a:solidFill>
                <a:srgbClr val="595959"/>
              </a:solidFill>
            </a:endParaRPr>
          </a:p>
          <a:p>
            <a:pPr indent="-279400" lvl="1" marL="914400" rtl="0" algn="l">
              <a:lnSpc>
                <a:spcPct val="115000"/>
              </a:lnSpc>
              <a:spcBef>
                <a:spcPts val="0"/>
              </a:spcBef>
              <a:spcAft>
                <a:spcPts val="0"/>
              </a:spcAft>
              <a:buClr>
                <a:srgbClr val="595959"/>
              </a:buClr>
              <a:buSzPts val="800"/>
              <a:buChar char="○"/>
            </a:pPr>
            <a:r>
              <a:rPr lang="en" sz="800">
                <a:solidFill>
                  <a:srgbClr val="595959"/>
                </a:solidFill>
              </a:rPr>
              <a:t>Possible temperature differences</a:t>
            </a:r>
            <a:endParaRPr sz="800">
              <a:solidFill>
                <a:srgbClr val="595959"/>
              </a:solidFill>
            </a:endParaRPr>
          </a:p>
          <a:p>
            <a:pPr indent="-279400" lvl="2" marL="1371600" rtl="0" algn="l">
              <a:lnSpc>
                <a:spcPct val="115000"/>
              </a:lnSpc>
              <a:spcBef>
                <a:spcPts val="0"/>
              </a:spcBef>
              <a:spcAft>
                <a:spcPts val="0"/>
              </a:spcAft>
              <a:buClr>
                <a:srgbClr val="595959"/>
              </a:buClr>
              <a:buSzPts val="800"/>
              <a:buChar char="■"/>
            </a:pPr>
            <a:r>
              <a:rPr lang="en" sz="800">
                <a:solidFill>
                  <a:srgbClr val="595959"/>
                </a:solidFill>
              </a:rPr>
              <a:t>Climate change</a:t>
            </a:r>
            <a:endParaRPr sz="800">
              <a:solidFill>
                <a:srgbClr val="595959"/>
              </a:solidFill>
            </a:endParaRPr>
          </a:p>
          <a:p>
            <a:pPr indent="-279400" lvl="3" marL="1828800" rtl="0" algn="l">
              <a:lnSpc>
                <a:spcPct val="115000"/>
              </a:lnSpc>
              <a:spcBef>
                <a:spcPts val="0"/>
              </a:spcBef>
              <a:spcAft>
                <a:spcPts val="0"/>
              </a:spcAft>
              <a:buClr>
                <a:srgbClr val="595959"/>
              </a:buClr>
              <a:buSzPts val="800"/>
              <a:buChar char="●"/>
            </a:pPr>
            <a:r>
              <a:rPr lang="en" sz="800">
                <a:solidFill>
                  <a:srgbClr val="595959"/>
                </a:solidFill>
              </a:rPr>
              <a:t>Becoming less of a northern hardwood forest (preferred habitat)</a:t>
            </a:r>
            <a:endParaRPr sz="800">
              <a:solidFill>
                <a:srgbClr val="595959"/>
              </a:solidFill>
            </a:endParaRPr>
          </a:p>
          <a:p>
            <a:pPr indent="-279400" lvl="3" marL="1828800" rtl="0" algn="l">
              <a:lnSpc>
                <a:spcPct val="115000"/>
              </a:lnSpc>
              <a:spcBef>
                <a:spcPts val="0"/>
              </a:spcBef>
              <a:spcAft>
                <a:spcPts val="0"/>
              </a:spcAft>
              <a:buClr>
                <a:srgbClr val="595959"/>
              </a:buClr>
              <a:buSzPts val="800"/>
              <a:buChar char="●"/>
            </a:pPr>
            <a:r>
              <a:rPr lang="en" sz="800">
                <a:solidFill>
                  <a:srgbClr val="595959"/>
                </a:solidFill>
              </a:rPr>
              <a:t>Struggle when temps. Reach above 80 F</a:t>
            </a:r>
            <a:endParaRPr sz="800">
              <a:solidFill>
                <a:srgbClr val="595959"/>
              </a:solidFill>
            </a:endParaRPr>
          </a:p>
          <a:p>
            <a:pPr indent="-279400" lvl="4" marL="2286000" rtl="0" algn="l">
              <a:lnSpc>
                <a:spcPct val="115000"/>
              </a:lnSpc>
              <a:spcBef>
                <a:spcPts val="0"/>
              </a:spcBef>
              <a:spcAft>
                <a:spcPts val="0"/>
              </a:spcAft>
              <a:buClr>
                <a:srgbClr val="595959"/>
              </a:buClr>
              <a:buSzPts val="800"/>
              <a:buChar char="○"/>
            </a:pPr>
            <a:r>
              <a:rPr lang="en" sz="800">
                <a:solidFill>
                  <a:srgbClr val="595959"/>
                </a:solidFill>
              </a:rPr>
              <a:t>It's becoming more common for northern NY to reach those temps. </a:t>
            </a:r>
            <a:endParaRPr sz="800">
              <a:solidFill>
                <a:srgbClr val="595959"/>
              </a:solidFill>
            </a:endParaRPr>
          </a:p>
          <a:p>
            <a:pPr indent="-279400" lvl="4" marL="2286000" rtl="0" algn="l">
              <a:lnSpc>
                <a:spcPct val="115000"/>
              </a:lnSpc>
              <a:spcBef>
                <a:spcPts val="0"/>
              </a:spcBef>
              <a:spcAft>
                <a:spcPts val="0"/>
              </a:spcAft>
              <a:buClr>
                <a:srgbClr val="595959"/>
              </a:buClr>
              <a:buSzPts val="800"/>
              <a:buChar char="○"/>
            </a:pPr>
            <a:r>
              <a:rPr lang="en" sz="800">
                <a:solidFill>
                  <a:srgbClr val="595959"/>
                </a:solidFill>
              </a:rPr>
              <a:t>Access to lakes to swim in might be limited do to habitat fragmentation (everyone wants houses on the lake)</a:t>
            </a:r>
            <a:endParaRPr sz="800">
              <a:solidFill>
                <a:srgbClr val="595959"/>
              </a:solidFill>
            </a:endParaRPr>
          </a:p>
          <a:p>
            <a:pPr indent="-279400" lvl="1" marL="914400" rtl="0" algn="l">
              <a:lnSpc>
                <a:spcPct val="115000"/>
              </a:lnSpc>
              <a:spcBef>
                <a:spcPts val="0"/>
              </a:spcBef>
              <a:spcAft>
                <a:spcPts val="0"/>
              </a:spcAft>
              <a:buClr>
                <a:srgbClr val="595959"/>
              </a:buClr>
              <a:buSzPts val="800"/>
              <a:buChar char="○"/>
            </a:pPr>
            <a:r>
              <a:rPr lang="en" sz="800">
                <a:solidFill>
                  <a:srgbClr val="595959"/>
                </a:solidFill>
              </a:rPr>
              <a:t>Preferred habitat availability</a:t>
            </a:r>
            <a:endParaRPr sz="800">
              <a:solidFill>
                <a:srgbClr val="595959"/>
              </a:solidFill>
            </a:endParaRPr>
          </a:p>
          <a:p>
            <a:pPr indent="-279400" lvl="1" marL="914400" rtl="0" algn="l">
              <a:lnSpc>
                <a:spcPct val="115000"/>
              </a:lnSpc>
              <a:spcBef>
                <a:spcPts val="0"/>
              </a:spcBef>
              <a:spcAft>
                <a:spcPts val="0"/>
              </a:spcAft>
              <a:buClr>
                <a:srgbClr val="595959"/>
              </a:buClr>
              <a:buSzPts val="800"/>
              <a:buChar char="○"/>
            </a:pPr>
            <a:r>
              <a:rPr lang="en" sz="800">
                <a:solidFill>
                  <a:srgbClr val="595959"/>
                </a:solidFill>
              </a:rPr>
              <a:t>Lacking public support</a:t>
            </a:r>
            <a:endParaRPr sz="800">
              <a:solidFill>
                <a:srgbClr val="595959"/>
              </a:solidFill>
            </a:endParaRPr>
          </a:p>
          <a:p>
            <a:pPr indent="-279400" lvl="1" marL="914400" rtl="0" algn="l">
              <a:lnSpc>
                <a:spcPct val="115000"/>
              </a:lnSpc>
              <a:spcBef>
                <a:spcPts val="0"/>
              </a:spcBef>
              <a:spcAft>
                <a:spcPts val="0"/>
              </a:spcAft>
              <a:buClr>
                <a:srgbClr val="595959"/>
              </a:buClr>
              <a:buSzPts val="800"/>
              <a:buChar char="○"/>
            </a:pPr>
            <a:r>
              <a:rPr lang="en" sz="800">
                <a:solidFill>
                  <a:srgbClr val="595959"/>
                </a:solidFill>
              </a:rPr>
              <a:t>New Hampshire and vermont are more suitable for moose and can support a higher </a:t>
            </a:r>
            <a:r>
              <a:rPr lang="en" sz="800">
                <a:solidFill>
                  <a:srgbClr val="595959"/>
                </a:solidFill>
              </a:rPr>
              <a:t>carrying</a:t>
            </a:r>
            <a:r>
              <a:rPr lang="en" sz="800">
                <a:solidFill>
                  <a:srgbClr val="595959"/>
                </a:solidFill>
              </a:rPr>
              <a:t> capacity </a:t>
            </a:r>
            <a:endParaRPr sz="800">
              <a:solidFill>
                <a:srgbClr val="595959"/>
              </a:solidFill>
            </a:endParaRPr>
          </a:p>
          <a:p>
            <a:pPr indent="-279400" lvl="0" marL="457200" rtl="0" algn="l">
              <a:lnSpc>
                <a:spcPct val="115000"/>
              </a:lnSpc>
              <a:spcBef>
                <a:spcPts val="0"/>
              </a:spcBef>
              <a:spcAft>
                <a:spcPts val="0"/>
              </a:spcAft>
              <a:buClr>
                <a:srgbClr val="595959"/>
              </a:buClr>
              <a:buSzPts val="800"/>
              <a:buChar char="●"/>
            </a:pPr>
            <a:r>
              <a:rPr lang="en" sz="800">
                <a:solidFill>
                  <a:srgbClr val="595959"/>
                </a:solidFill>
              </a:rPr>
              <a:t>Feasibility of reintroductions </a:t>
            </a:r>
            <a:endParaRPr sz="800">
              <a:solidFill>
                <a:srgbClr val="595959"/>
              </a:solidFill>
            </a:endParaRPr>
          </a:p>
          <a:p>
            <a:pPr indent="-247650" lvl="1" marL="914400" rtl="0" algn="l">
              <a:lnSpc>
                <a:spcPct val="115000"/>
              </a:lnSpc>
              <a:spcBef>
                <a:spcPts val="0"/>
              </a:spcBef>
              <a:spcAft>
                <a:spcPts val="0"/>
              </a:spcAft>
              <a:buClr>
                <a:srgbClr val="595959"/>
              </a:buClr>
              <a:buSzPts val="300"/>
              <a:buChar char="○"/>
            </a:pPr>
            <a:r>
              <a:rPr lang="en" sz="900">
                <a:solidFill>
                  <a:srgbClr val="595959"/>
                </a:solidFill>
              </a:rPr>
              <a:t>They have not been successful, and are not bound to be successful</a:t>
            </a:r>
            <a:endParaRPr sz="900">
              <a:solidFill>
                <a:srgbClr val="595959"/>
              </a:solidFill>
            </a:endParaRPr>
          </a:p>
          <a:p>
            <a:pPr indent="-279400" lvl="1" marL="914400" rtl="0" algn="l">
              <a:lnSpc>
                <a:spcPct val="115000"/>
              </a:lnSpc>
              <a:spcBef>
                <a:spcPts val="0"/>
              </a:spcBef>
              <a:spcAft>
                <a:spcPts val="0"/>
              </a:spcAft>
              <a:buClr>
                <a:srgbClr val="595959"/>
              </a:buClr>
              <a:buSzPts val="800"/>
              <a:buChar char="○"/>
            </a:pPr>
            <a:r>
              <a:rPr lang="en" sz="800">
                <a:solidFill>
                  <a:srgbClr val="595959"/>
                </a:solidFill>
              </a:rPr>
              <a:t>Any way to make the reintroduction work?</a:t>
            </a:r>
            <a:endParaRPr sz="800">
              <a:solidFill>
                <a:srgbClr val="595959"/>
              </a:solidFill>
            </a:endParaRPr>
          </a:p>
          <a:p>
            <a:pPr indent="-279400" lvl="2" marL="1371600" rtl="0" algn="l">
              <a:lnSpc>
                <a:spcPct val="115000"/>
              </a:lnSpc>
              <a:spcBef>
                <a:spcPts val="0"/>
              </a:spcBef>
              <a:spcAft>
                <a:spcPts val="0"/>
              </a:spcAft>
              <a:buClr>
                <a:srgbClr val="595959"/>
              </a:buClr>
              <a:buSzPts val="800"/>
              <a:buChar char="■"/>
            </a:pPr>
            <a:r>
              <a:rPr lang="en" sz="800">
                <a:solidFill>
                  <a:srgbClr val="595959"/>
                </a:solidFill>
              </a:rPr>
              <a:t>Relate to NA model</a:t>
            </a:r>
            <a:endParaRPr sz="800">
              <a:solidFill>
                <a:srgbClr val="595959"/>
              </a:solidFill>
            </a:endParaRPr>
          </a:p>
          <a:p>
            <a:pPr indent="-279400" lvl="2" marL="1371600" rtl="0" algn="l">
              <a:lnSpc>
                <a:spcPct val="115000"/>
              </a:lnSpc>
              <a:spcBef>
                <a:spcPts val="0"/>
              </a:spcBef>
              <a:spcAft>
                <a:spcPts val="0"/>
              </a:spcAft>
              <a:buClr>
                <a:srgbClr val="595959"/>
              </a:buClr>
              <a:buSzPts val="800"/>
              <a:buChar char="■"/>
            </a:pPr>
            <a:r>
              <a:rPr lang="en" sz="800">
                <a:solidFill>
                  <a:srgbClr val="595959"/>
                </a:solidFill>
              </a:rPr>
              <a:t>Work with where they already are and expand from there- there is strong fidelity to already established home ranges (</a:t>
            </a:r>
            <a:r>
              <a:rPr lang="en" sz="800" u="sng">
                <a:solidFill>
                  <a:schemeClr val="hlink"/>
                </a:solidFill>
                <a:hlinkClick r:id="rId2"/>
              </a:rPr>
              <a:t>https://www.jstor.org/stable/3801246?seq=5#metadata_info_tab_contents</a:t>
            </a:r>
            <a:r>
              <a:rPr lang="en" sz="800">
                <a:solidFill>
                  <a:srgbClr val="595959"/>
                </a:solidFill>
              </a:rPr>
              <a:t>)</a:t>
            </a:r>
            <a:endParaRPr sz="800">
              <a:solidFill>
                <a:srgbClr val="595959"/>
              </a:solidFill>
            </a:endParaRPr>
          </a:p>
          <a:p>
            <a:pPr indent="-279400" lvl="2" marL="1371600" rtl="0" algn="l">
              <a:lnSpc>
                <a:spcPct val="115000"/>
              </a:lnSpc>
              <a:spcBef>
                <a:spcPts val="0"/>
              </a:spcBef>
              <a:spcAft>
                <a:spcPts val="0"/>
              </a:spcAft>
              <a:buClr>
                <a:srgbClr val="595959"/>
              </a:buClr>
              <a:buSzPts val="800"/>
              <a:buChar char="■"/>
            </a:pPr>
            <a:r>
              <a:rPr lang="en" sz="800">
                <a:solidFill>
                  <a:srgbClr val="595959"/>
                </a:solidFill>
              </a:rPr>
              <a:t>Time-evidence of starting to naturally repopulate in areas of </a:t>
            </a:r>
            <a:endParaRPr sz="800">
              <a:solidFill>
                <a:srgbClr val="595959"/>
              </a:solidFill>
            </a:endParaRPr>
          </a:p>
          <a:p>
            <a:pPr indent="-279400" lvl="0" marL="457200" rtl="0" algn="l">
              <a:lnSpc>
                <a:spcPct val="115000"/>
              </a:lnSpc>
              <a:spcBef>
                <a:spcPts val="0"/>
              </a:spcBef>
              <a:spcAft>
                <a:spcPts val="0"/>
              </a:spcAft>
              <a:buClr>
                <a:srgbClr val="595959"/>
              </a:buClr>
              <a:buSzPts val="800"/>
              <a:buChar char="●"/>
            </a:pPr>
            <a:r>
              <a:rPr lang="en" sz="800">
                <a:solidFill>
                  <a:srgbClr val="595959"/>
                </a:solidFill>
              </a:rPr>
              <a:t>Small scale corridors over the roads they’re more inclined to cross</a:t>
            </a:r>
            <a:endParaRPr sz="800">
              <a:solidFill>
                <a:srgbClr val="595959"/>
              </a:solidFill>
            </a:endParaRPr>
          </a:p>
          <a:p>
            <a:pPr indent="0" lvl="0" marL="0" rtl="0" algn="l">
              <a:lnSpc>
                <a:spcPct val="115000"/>
              </a:lnSpc>
              <a:spcBef>
                <a:spcPts val="0"/>
              </a:spcBef>
              <a:spcAft>
                <a:spcPts val="0"/>
              </a:spcAft>
              <a:buNone/>
            </a:pPr>
            <a:r>
              <a:rPr lang="en" sz="800">
                <a:solidFill>
                  <a:srgbClr val="595959"/>
                </a:solidFill>
              </a:rPr>
              <a:t>figure-</a:t>
            </a:r>
            <a:r>
              <a:rPr lang="en" sz="800" u="sng">
                <a:solidFill>
                  <a:schemeClr val="hlink"/>
                </a:solidFill>
                <a:hlinkClick r:id="rId3"/>
              </a:rPr>
              <a:t>https://www.semanticscholar.org/paper/EXPANDING-GIS-ANALYSES-TO-MONITOR-AND-ASSESS-NORTH-Jensen-Smith/c89b43141aefa15672d3a6b40c4341babe70a646</a:t>
            </a:r>
            <a:endParaRPr sz="800">
              <a:solidFill>
                <a:srgbClr val="595959"/>
              </a:solidFill>
            </a:endParaRPr>
          </a:p>
          <a:p>
            <a:pPr indent="0" lvl="0" marL="0" rtl="0" algn="l">
              <a:lnSpc>
                <a:spcPct val="115000"/>
              </a:lnSpc>
              <a:spcBef>
                <a:spcPts val="0"/>
              </a:spcBef>
              <a:spcAft>
                <a:spcPts val="0"/>
              </a:spcAft>
              <a:buNone/>
            </a:pPr>
            <a:r>
              <a:t/>
            </a:r>
            <a:endParaRPr sz="800">
              <a:solidFill>
                <a:srgbClr val="595959"/>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75cdc71b46f97b68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5cdc71b46f97b68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75cdc71b46f97b6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5cdc71b46f97b6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75cdc71b46f97b6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5cdc71b46f97b6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200">
                <a:solidFill>
                  <a:srgbClr val="EF6C00"/>
                </a:solidFill>
                <a:latin typeface="PT Sans Narrow"/>
                <a:ea typeface="PT Sans Narrow"/>
                <a:cs typeface="PT Sans Narrow"/>
                <a:sym typeface="PT Sans Narrow"/>
              </a:rPr>
              <a:t>(Connor)</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75cdc71b46f97b6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5cdc71b46f97b6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5cdc71b46f97b68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5cdc71b46f97b68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a93e2b1d3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a93e2b1d3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a93e2b1d3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a93e2b1d3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75cdc71b46f97b68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5cdc71b46f97b68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564375"/>
            <a:ext cx="4441500" cy="28056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jpg"/><Relationship Id="rId4" Type="http://schemas.openxmlformats.org/officeDocument/2006/relationships/hyperlink" Target="http://www.biologicaldiversity.org/news/press_releases/2016/images/Male_Moose_Ryan_Hagerty_USFWS.jp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Mysterious Moose and Where to Find Them</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b="1" lang="en" sz="1700">
                <a:solidFill>
                  <a:srgbClr val="000000"/>
                </a:solidFill>
                <a:latin typeface="Times New Roman"/>
                <a:ea typeface="Times New Roman"/>
                <a:cs typeface="Times New Roman"/>
                <a:sym typeface="Times New Roman"/>
              </a:rPr>
              <a:t> </a:t>
            </a:r>
            <a:r>
              <a:rPr lang="en" sz="1700">
                <a:solidFill>
                  <a:srgbClr val="000000"/>
                </a:solidFill>
                <a:latin typeface="Times New Roman"/>
                <a:ea typeface="Times New Roman"/>
                <a:cs typeface="Times New Roman"/>
                <a:sym typeface="Times New Roman"/>
              </a:rPr>
              <a:t>Caitlin Eaton, Tim Maron, Ed Zellar, Kaitlyn Lanning, Sim Yee Siew, Connor Fallon</a:t>
            </a:r>
            <a:endParaRPr sz="2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Moose Habitat (Vegetative Cover) Preference </a:t>
            </a:r>
            <a:endParaRPr/>
          </a:p>
        </p:txBody>
      </p:sp>
      <p:sp>
        <p:nvSpPr>
          <p:cNvPr id="136" name="Google Shape;136;p22"/>
          <p:cNvSpPr txBox="1"/>
          <p:nvPr>
            <p:ph idx="1" type="body"/>
          </p:nvPr>
        </p:nvSpPr>
        <p:spPr>
          <a:xfrm>
            <a:off x="3488700" y="3352225"/>
            <a:ext cx="1264500" cy="101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2"/>
          <p:cNvPicPr preferRelativeResize="0"/>
          <p:nvPr/>
        </p:nvPicPr>
        <p:blipFill rotWithShape="1">
          <a:blip r:embed="rId3">
            <a:alphaModFix/>
          </a:blip>
          <a:srcRect b="0" l="0" r="0" t="14639"/>
          <a:stretch/>
        </p:blipFill>
        <p:spPr>
          <a:xfrm>
            <a:off x="311700" y="1236825"/>
            <a:ext cx="4768176" cy="3717874"/>
          </a:xfrm>
          <a:prstGeom prst="rect">
            <a:avLst/>
          </a:prstGeom>
          <a:noFill/>
          <a:ln>
            <a:noFill/>
          </a:ln>
        </p:spPr>
      </p:pic>
      <p:sp>
        <p:nvSpPr>
          <p:cNvPr id="138" name="Google Shape;138;p22"/>
          <p:cNvSpPr txBox="1"/>
          <p:nvPr/>
        </p:nvSpPr>
        <p:spPr>
          <a:xfrm>
            <a:off x="5148125" y="4290525"/>
            <a:ext cx="2456700" cy="60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800">
                <a:latin typeface="Open Sans"/>
                <a:ea typeface="Open Sans"/>
                <a:cs typeface="Open Sans"/>
                <a:sym typeface="Open Sans"/>
              </a:rPr>
              <a:t>(Peterson et al. 2020)</a:t>
            </a:r>
            <a:endParaRPr sz="800">
              <a:latin typeface="Open Sans"/>
              <a:ea typeface="Open Sans"/>
              <a:cs typeface="Open Sans"/>
              <a:sym typeface="Open Sans"/>
            </a:endParaRPr>
          </a:p>
          <a:p>
            <a:pPr indent="0" lvl="0" marL="0" rtl="0" algn="l">
              <a:spcBef>
                <a:spcPts val="1200"/>
              </a:spcBef>
              <a:spcAft>
                <a:spcPts val="0"/>
              </a:spcAft>
              <a:buNone/>
            </a:pPr>
            <a:r>
              <a:t/>
            </a:r>
            <a:endParaRPr sz="8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 sz="3200"/>
              <a:t>Moose Habitat (Vegetative Cover) Preferences</a:t>
            </a:r>
            <a:endParaRPr/>
          </a:p>
        </p:txBody>
      </p:sp>
      <p:pic>
        <p:nvPicPr>
          <p:cNvPr id="144" name="Google Shape;144;p23"/>
          <p:cNvPicPr preferRelativeResize="0"/>
          <p:nvPr/>
        </p:nvPicPr>
        <p:blipFill>
          <a:blip r:embed="rId3">
            <a:alphaModFix/>
          </a:blip>
          <a:stretch>
            <a:fillRect/>
          </a:stretch>
        </p:blipFill>
        <p:spPr>
          <a:xfrm>
            <a:off x="195050" y="1543675"/>
            <a:ext cx="4103975" cy="2734450"/>
          </a:xfrm>
          <a:prstGeom prst="rect">
            <a:avLst/>
          </a:prstGeom>
          <a:noFill/>
          <a:ln>
            <a:noFill/>
          </a:ln>
        </p:spPr>
      </p:pic>
      <p:pic>
        <p:nvPicPr>
          <p:cNvPr id="145" name="Google Shape;145;p23"/>
          <p:cNvPicPr preferRelativeResize="0"/>
          <p:nvPr/>
        </p:nvPicPr>
        <p:blipFill>
          <a:blip r:embed="rId4">
            <a:alphaModFix/>
          </a:blip>
          <a:stretch>
            <a:fillRect/>
          </a:stretch>
        </p:blipFill>
        <p:spPr>
          <a:xfrm>
            <a:off x="5357765" y="1543675"/>
            <a:ext cx="3633837" cy="2734451"/>
          </a:xfrm>
          <a:prstGeom prst="rect">
            <a:avLst/>
          </a:prstGeom>
          <a:noFill/>
          <a:ln>
            <a:noFill/>
          </a:ln>
        </p:spPr>
      </p:pic>
      <p:sp>
        <p:nvSpPr>
          <p:cNvPr id="146" name="Google Shape;146;p23"/>
          <p:cNvSpPr txBox="1"/>
          <p:nvPr/>
        </p:nvSpPr>
        <p:spPr>
          <a:xfrm>
            <a:off x="5357775" y="4333175"/>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Courtesy of </a:t>
            </a:r>
            <a:r>
              <a:rPr i="1" lang="en" sz="1100"/>
              <a:t>roboticwildlife.com</a:t>
            </a:r>
            <a:endParaRPr i="1" sz="700"/>
          </a:p>
        </p:txBody>
      </p:sp>
      <p:sp>
        <p:nvSpPr>
          <p:cNvPr id="147" name="Google Shape;147;p23"/>
          <p:cNvSpPr txBox="1"/>
          <p:nvPr/>
        </p:nvSpPr>
        <p:spPr>
          <a:xfrm>
            <a:off x="195050" y="4333175"/>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Courtesy of </a:t>
            </a:r>
            <a:r>
              <a:rPr i="1" lang="en" sz="1100"/>
              <a:t>alaskaphotographics.com</a:t>
            </a:r>
            <a:endParaRPr i="1"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Moose Habitat (Vegetative Cover) Preference</a:t>
            </a:r>
            <a:endParaRPr/>
          </a:p>
        </p:txBody>
      </p:sp>
      <p:sp>
        <p:nvSpPr>
          <p:cNvPr id="153" name="Google Shape;153;p24"/>
          <p:cNvSpPr txBox="1"/>
          <p:nvPr>
            <p:ph idx="1" type="body"/>
          </p:nvPr>
        </p:nvSpPr>
        <p:spPr>
          <a:xfrm>
            <a:off x="311700" y="1074750"/>
            <a:ext cx="7893900" cy="329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Moose Physiology forces moose to have to feed in areas of dense forage unlike ungulates like white-tail deer that can be more “choosy” (Frair, 2022)</a:t>
            </a:r>
            <a:endParaRPr/>
          </a:p>
          <a:p>
            <a:pPr indent="0" lvl="0" marL="0" rtl="0" algn="l">
              <a:spcBef>
                <a:spcPts val="1200"/>
              </a:spcBef>
              <a:spcAft>
                <a:spcPts val="0"/>
              </a:spcAft>
              <a:buNone/>
            </a:pPr>
            <a:r>
              <a:rPr lang="en"/>
              <a:t>As such they really on areas where forests are regenerating, where they can easily consume mouthfuls of browse at a time (Frair 2022)</a:t>
            </a:r>
            <a:endParaRPr/>
          </a:p>
          <a:p>
            <a:pPr indent="0" lvl="0" marL="0" rtl="0" algn="l">
              <a:spcBef>
                <a:spcPts val="1200"/>
              </a:spcBef>
              <a:spcAft>
                <a:spcPts val="0"/>
              </a:spcAft>
              <a:buNone/>
            </a:pPr>
            <a:r>
              <a:rPr lang="en"/>
              <a:t>However moose have more preferences than just regenerating forests.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Moose Browse Preference</a:t>
            </a:r>
            <a:endParaRPr/>
          </a:p>
        </p:txBody>
      </p:sp>
      <p:sp>
        <p:nvSpPr>
          <p:cNvPr id="159" name="Google Shape;159;p25"/>
          <p:cNvSpPr txBox="1"/>
          <p:nvPr>
            <p:ph idx="1" type="body"/>
          </p:nvPr>
        </p:nvSpPr>
        <p:spPr>
          <a:xfrm>
            <a:off x="6973525" y="3125350"/>
            <a:ext cx="2989500" cy="747300"/>
          </a:xfrm>
          <a:prstGeom prst="rect">
            <a:avLst/>
          </a:prstGeom>
        </p:spPr>
        <p:txBody>
          <a:bodyPr anchorCtr="0" anchor="t" bIns="91425" lIns="91425" spcFirstLastPara="1" rIns="91425" wrap="square" tIns="91425">
            <a:normAutofit/>
          </a:bodyPr>
          <a:lstStyle/>
          <a:p>
            <a:pPr indent="0" lvl="0" marL="0" rtl="0" algn="l">
              <a:lnSpc>
                <a:spcPct val="95000"/>
              </a:lnSpc>
              <a:spcBef>
                <a:spcPts val="1200"/>
              </a:spcBef>
              <a:spcAft>
                <a:spcPts val="0"/>
              </a:spcAft>
              <a:buSzPts val="852"/>
              <a:buNone/>
            </a:pPr>
            <a:r>
              <a:rPr lang="en" sz="895"/>
              <a:t>(Peterson et al. 2020)</a:t>
            </a:r>
            <a:endParaRPr sz="895"/>
          </a:p>
          <a:p>
            <a:pPr indent="0" lvl="0" marL="0" rtl="0" algn="l">
              <a:lnSpc>
                <a:spcPct val="95000"/>
              </a:lnSpc>
              <a:spcBef>
                <a:spcPts val="1200"/>
              </a:spcBef>
              <a:spcAft>
                <a:spcPts val="1200"/>
              </a:spcAft>
              <a:buSzPts val="852"/>
              <a:buNone/>
            </a:pPr>
            <a:r>
              <a:t/>
            </a:r>
            <a:endParaRPr sz="895"/>
          </a:p>
        </p:txBody>
      </p:sp>
      <p:pic>
        <p:nvPicPr>
          <p:cNvPr id="160" name="Google Shape;160;p25"/>
          <p:cNvPicPr preferRelativeResize="0"/>
          <p:nvPr/>
        </p:nvPicPr>
        <p:blipFill rotWithShape="1">
          <a:blip r:embed="rId3">
            <a:alphaModFix/>
          </a:blip>
          <a:srcRect b="0" l="14973" r="0" t="0"/>
          <a:stretch/>
        </p:blipFill>
        <p:spPr>
          <a:xfrm rot="5400000">
            <a:off x="1772988" y="-230187"/>
            <a:ext cx="3739250" cy="6661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Moose Browse Preference</a:t>
            </a:r>
            <a:endParaRPr/>
          </a:p>
        </p:txBody>
      </p:sp>
      <p:sp>
        <p:nvSpPr>
          <p:cNvPr id="166" name="Google Shape;166;p26"/>
          <p:cNvSpPr txBox="1"/>
          <p:nvPr>
            <p:ph idx="1" type="body"/>
          </p:nvPr>
        </p:nvSpPr>
        <p:spPr>
          <a:xfrm flipH="1">
            <a:off x="405475" y="4102925"/>
            <a:ext cx="1675800" cy="435000"/>
          </a:xfrm>
          <a:prstGeom prst="rect">
            <a:avLst/>
          </a:prstGeom>
        </p:spPr>
        <p:txBody>
          <a:bodyPr anchorCtr="0" anchor="t" bIns="91425" lIns="91425" spcFirstLastPara="1" rIns="91425" wrap="square" tIns="91425">
            <a:normAutofit fontScale="47500"/>
          </a:bodyPr>
          <a:lstStyle/>
          <a:p>
            <a:pPr indent="0" lvl="0" marL="0" rtl="0" algn="l">
              <a:spcBef>
                <a:spcPts val="1200"/>
              </a:spcBef>
              <a:spcAft>
                <a:spcPts val="1200"/>
              </a:spcAft>
              <a:buNone/>
            </a:pPr>
            <a:r>
              <a:rPr b="1" lang="en"/>
              <a:t>(Wam and Hjeljord 2010)</a:t>
            </a:r>
            <a:endParaRPr b="1"/>
          </a:p>
        </p:txBody>
      </p:sp>
      <p:pic>
        <p:nvPicPr>
          <p:cNvPr id="167" name="Google Shape;167;p26"/>
          <p:cNvPicPr preferRelativeResize="0"/>
          <p:nvPr/>
        </p:nvPicPr>
        <p:blipFill>
          <a:blip r:embed="rId3">
            <a:alphaModFix/>
          </a:blip>
          <a:stretch>
            <a:fillRect/>
          </a:stretch>
        </p:blipFill>
        <p:spPr>
          <a:xfrm>
            <a:off x="236845" y="1331626"/>
            <a:ext cx="8071232" cy="28055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Land Cover in ADK vs. New Hampshire </a:t>
            </a:r>
            <a:endParaRPr/>
          </a:p>
        </p:txBody>
      </p:sp>
      <p:sp>
        <p:nvSpPr>
          <p:cNvPr id="173" name="Google Shape;173;p27"/>
          <p:cNvSpPr txBox="1"/>
          <p:nvPr>
            <p:ph idx="1" type="body"/>
          </p:nvPr>
        </p:nvSpPr>
        <p:spPr>
          <a:xfrm>
            <a:off x="417975" y="1436450"/>
            <a:ext cx="6757800" cy="280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 Hampshire has far more disturbed land than the Adirondack Parks, with it being describe as a moose paradise (Frair, 2022). </a:t>
            </a:r>
            <a:endParaRPr/>
          </a:p>
          <a:p>
            <a:pPr indent="0" lvl="0" marL="0" rtl="0" algn="l">
              <a:spcBef>
                <a:spcPts val="1200"/>
              </a:spcBef>
              <a:spcAft>
                <a:spcPts val="0"/>
              </a:spcAft>
              <a:buNone/>
            </a:pPr>
            <a:r>
              <a:rPr lang="en"/>
              <a:t>The Adirondacks have far less regenerating forest due to disturbed land.  </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8"/>
          <p:cNvPicPr preferRelativeResize="0"/>
          <p:nvPr/>
        </p:nvPicPr>
        <p:blipFill>
          <a:blip r:embed="rId3">
            <a:alphaModFix/>
          </a:blip>
          <a:stretch>
            <a:fillRect/>
          </a:stretch>
        </p:blipFill>
        <p:spPr>
          <a:xfrm>
            <a:off x="152400" y="110900"/>
            <a:ext cx="4692549" cy="4692549"/>
          </a:xfrm>
          <a:prstGeom prst="rect">
            <a:avLst/>
          </a:prstGeom>
          <a:noFill/>
          <a:ln>
            <a:noFill/>
          </a:ln>
        </p:spPr>
      </p:pic>
      <p:sp>
        <p:nvSpPr>
          <p:cNvPr id="179" name="Google Shape;179;p28"/>
          <p:cNvSpPr/>
          <p:nvPr/>
        </p:nvSpPr>
        <p:spPr>
          <a:xfrm>
            <a:off x="2610125" y="110900"/>
            <a:ext cx="2499300" cy="3113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txBox="1"/>
          <p:nvPr/>
        </p:nvSpPr>
        <p:spPr>
          <a:xfrm>
            <a:off x="2976925" y="4768175"/>
            <a:ext cx="14331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000"/>
              <a:t>(Justice et al. 2016)</a:t>
            </a:r>
            <a:endParaRPr sz="1000"/>
          </a:p>
        </p:txBody>
      </p:sp>
      <p:pic>
        <p:nvPicPr>
          <p:cNvPr id="181" name="Google Shape;181;p28"/>
          <p:cNvPicPr preferRelativeResize="0"/>
          <p:nvPr/>
        </p:nvPicPr>
        <p:blipFill>
          <a:blip r:embed="rId4">
            <a:alphaModFix/>
          </a:blip>
          <a:stretch>
            <a:fillRect/>
          </a:stretch>
        </p:blipFill>
        <p:spPr>
          <a:xfrm>
            <a:off x="5313013" y="110900"/>
            <a:ext cx="3560363" cy="4692551"/>
          </a:xfrm>
          <a:prstGeom prst="rect">
            <a:avLst/>
          </a:prstGeom>
          <a:noFill/>
          <a:ln>
            <a:noFill/>
          </a:ln>
        </p:spPr>
      </p:pic>
      <p:sp>
        <p:nvSpPr>
          <p:cNvPr id="182" name="Google Shape;182;p28"/>
          <p:cNvSpPr txBox="1"/>
          <p:nvPr/>
        </p:nvSpPr>
        <p:spPr>
          <a:xfrm>
            <a:off x="5680900" y="4768175"/>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Courtesy of</a:t>
            </a:r>
            <a:r>
              <a:rPr i="1" lang="en" sz="1000"/>
              <a:t> </a:t>
            </a:r>
            <a:r>
              <a:rPr i="1" lang="en" sz="1000"/>
              <a:t>adirondack.maps.arcgis.com</a:t>
            </a:r>
            <a:endParaRPr i="1"/>
          </a:p>
        </p:txBody>
      </p:sp>
      <p:sp>
        <p:nvSpPr>
          <p:cNvPr id="183" name="Google Shape;183;p28"/>
          <p:cNvSpPr/>
          <p:nvPr/>
        </p:nvSpPr>
        <p:spPr>
          <a:xfrm>
            <a:off x="5749125" y="750650"/>
            <a:ext cx="1663200" cy="18339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311700" y="163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Habitat and Land Cover in Adirondacks</a:t>
            </a:r>
            <a:endParaRPr/>
          </a:p>
        </p:txBody>
      </p:sp>
      <p:sp>
        <p:nvSpPr>
          <p:cNvPr id="189" name="Google Shape;189;p29"/>
          <p:cNvSpPr txBox="1"/>
          <p:nvPr>
            <p:ph idx="1" type="body"/>
          </p:nvPr>
        </p:nvSpPr>
        <p:spPr>
          <a:xfrm>
            <a:off x="311700" y="736250"/>
            <a:ext cx="8520600" cy="19749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Between 2012 and 2014, “occupancy probability of 0.150 (95% CI 1⁄4 0.076–0.276) in 2012, 0.069 (95% CI 1⁄4 0.045–0.103) in 2013, and 0.081 (95% CI 1⁄4 0.041–0.153) in 2014” </a:t>
            </a:r>
            <a:r>
              <a:rPr lang="en"/>
              <a:t>(Crum et al. 2017)</a:t>
            </a:r>
            <a:endParaRPr/>
          </a:p>
          <a:p>
            <a:pPr indent="-342900" lvl="0" marL="457200" rtl="0" algn="l">
              <a:spcBef>
                <a:spcPts val="0"/>
              </a:spcBef>
              <a:spcAft>
                <a:spcPts val="0"/>
              </a:spcAft>
              <a:buSzPts val="1800"/>
              <a:buChar char="●"/>
            </a:pPr>
            <a:r>
              <a:rPr lang="en"/>
              <a:t>Low AIC model result (weight=1)</a:t>
            </a:r>
            <a:endParaRPr/>
          </a:p>
          <a:p>
            <a:pPr indent="-342900" lvl="0" marL="457200" rtl="0" algn="l">
              <a:spcBef>
                <a:spcPts val="0"/>
              </a:spcBef>
              <a:spcAft>
                <a:spcPts val="0"/>
              </a:spcAft>
              <a:buSzPts val="1800"/>
              <a:buChar char="●"/>
            </a:pPr>
            <a:r>
              <a:rPr lang="en"/>
              <a:t>Preferred land cover is “early successional forest or scrubland, mixed forest, and wetlands” </a:t>
            </a:r>
            <a:r>
              <a:rPr lang="en"/>
              <a:t>(Crum et al. 2017)</a:t>
            </a:r>
            <a:endParaRPr/>
          </a:p>
        </p:txBody>
      </p:sp>
      <p:pic>
        <p:nvPicPr>
          <p:cNvPr id="190" name="Google Shape;190;p29"/>
          <p:cNvPicPr preferRelativeResize="0"/>
          <p:nvPr/>
        </p:nvPicPr>
        <p:blipFill>
          <a:blip r:embed="rId3">
            <a:alphaModFix/>
          </a:blip>
          <a:stretch>
            <a:fillRect/>
          </a:stretch>
        </p:blipFill>
        <p:spPr>
          <a:xfrm>
            <a:off x="0" y="2711026"/>
            <a:ext cx="9144000" cy="230594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6" name="Google Shape;196;p30"/>
          <p:cNvSpPr txBox="1"/>
          <p:nvPr>
            <p:ph idx="1" type="body"/>
          </p:nvPr>
        </p:nvSpPr>
        <p:spPr>
          <a:xfrm>
            <a:off x="311700" y="1564375"/>
            <a:ext cx="4441500" cy="280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7" name="Google Shape;197;p30"/>
          <p:cNvPicPr preferRelativeResize="0"/>
          <p:nvPr/>
        </p:nvPicPr>
        <p:blipFill>
          <a:blip r:embed="rId3">
            <a:alphaModFix/>
          </a:blip>
          <a:stretch>
            <a:fillRect/>
          </a:stretch>
        </p:blipFill>
        <p:spPr>
          <a:xfrm>
            <a:off x="0" y="4"/>
            <a:ext cx="8832300" cy="5005806"/>
          </a:xfrm>
          <a:prstGeom prst="rect">
            <a:avLst/>
          </a:prstGeom>
          <a:noFill/>
          <a:ln>
            <a:noFill/>
          </a:ln>
        </p:spPr>
      </p:pic>
      <p:sp>
        <p:nvSpPr>
          <p:cNvPr id="198" name="Google Shape;198;p30"/>
          <p:cNvSpPr txBox="1"/>
          <p:nvPr/>
        </p:nvSpPr>
        <p:spPr>
          <a:xfrm>
            <a:off x="6262500" y="3690750"/>
            <a:ext cx="2881500" cy="461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800">
                <a:solidFill>
                  <a:schemeClr val="dk2"/>
                </a:solidFill>
                <a:latin typeface="Open Sans"/>
                <a:ea typeface="Open Sans"/>
                <a:cs typeface="Open Sans"/>
                <a:sym typeface="Open Sans"/>
              </a:rPr>
              <a:t>(Crum et al. 2017)</a:t>
            </a:r>
            <a:endParaRPr>
              <a:latin typeface="Open Sans"/>
              <a:ea typeface="Open Sans"/>
              <a:cs typeface="Open Sans"/>
              <a:sym typeface="Open Sans"/>
            </a:endParaRPr>
          </a:p>
        </p:txBody>
      </p:sp>
      <p:sp>
        <p:nvSpPr>
          <p:cNvPr id="199" name="Google Shape;199;p30"/>
          <p:cNvSpPr/>
          <p:nvPr/>
        </p:nvSpPr>
        <p:spPr>
          <a:xfrm>
            <a:off x="2179125" y="58900"/>
            <a:ext cx="4181700" cy="1374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ADK Moose Prevalence by land type</a:t>
            </a:r>
            <a:endParaRPr/>
          </a:p>
        </p:txBody>
      </p:sp>
      <p:pic>
        <p:nvPicPr>
          <p:cNvPr id="205" name="Google Shape;205;p31"/>
          <p:cNvPicPr preferRelativeResize="0"/>
          <p:nvPr/>
        </p:nvPicPr>
        <p:blipFill>
          <a:blip r:embed="rId3">
            <a:alphaModFix/>
          </a:blip>
          <a:stretch>
            <a:fillRect/>
          </a:stretch>
        </p:blipFill>
        <p:spPr>
          <a:xfrm>
            <a:off x="257750" y="1464175"/>
            <a:ext cx="8729375" cy="2215150"/>
          </a:xfrm>
          <a:prstGeom prst="rect">
            <a:avLst/>
          </a:prstGeom>
          <a:noFill/>
          <a:ln>
            <a:noFill/>
          </a:ln>
        </p:spPr>
      </p:pic>
      <p:sp>
        <p:nvSpPr>
          <p:cNvPr id="206" name="Google Shape;206;p31"/>
          <p:cNvSpPr txBox="1"/>
          <p:nvPr/>
        </p:nvSpPr>
        <p:spPr>
          <a:xfrm>
            <a:off x="524525" y="3679325"/>
            <a:ext cx="312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Source: (Kramer et al. 2022)</a:t>
            </a:r>
            <a:endParaRPr/>
          </a:p>
        </p:txBody>
      </p:sp>
      <p:sp>
        <p:nvSpPr>
          <p:cNvPr id="207" name="Google Shape;207;p31"/>
          <p:cNvSpPr/>
          <p:nvPr/>
        </p:nvSpPr>
        <p:spPr>
          <a:xfrm>
            <a:off x="6268000" y="2186500"/>
            <a:ext cx="978600" cy="249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1"/>
          <p:cNvSpPr/>
          <p:nvPr/>
        </p:nvSpPr>
        <p:spPr>
          <a:xfrm>
            <a:off x="6352450" y="3208075"/>
            <a:ext cx="978600" cy="249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265500" y="453700"/>
            <a:ext cx="4045200" cy="935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Question/Intro: </a:t>
            </a:r>
            <a:endParaRPr/>
          </a:p>
        </p:txBody>
      </p:sp>
      <p:sp>
        <p:nvSpPr>
          <p:cNvPr id="73" name="Google Shape;73;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fontScale="92500" lnSpcReduction="20000"/>
          </a:bodyPr>
          <a:lstStyle/>
          <a:p>
            <a:pPr indent="0" lvl="0" marL="0" rtl="0" algn="l">
              <a:spcBef>
                <a:spcPts val="0"/>
              </a:spcBef>
              <a:spcAft>
                <a:spcPts val="0"/>
              </a:spcAft>
              <a:buNone/>
            </a:pPr>
            <a:r>
              <a:rPr lang="en"/>
              <a:t>Why are there fewer moose in the </a:t>
            </a:r>
            <a:r>
              <a:rPr lang="en"/>
              <a:t>Adirondacks compared to areas of similar geography, temperature, and vegetation like Vermont or New Hampshire?</a:t>
            </a:r>
            <a:endParaRPr/>
          </a:p>
          <a:p>
            <a:pPr indent="0" lvl="0" marL="0" rtl="0" algn="l">
              <a:spcBef>
                <a:spcPts val="1200"/>
              </a:spcBef>
              <a:spcAft>
                <a:spcPts val="1200"/>
              </a:spcAft>
              <a:buNone/>
            </a:pPr>
            <a:r>
              <a:rPr lang="en"/>
              <a:t>As a large ungulate, moose have a large target on their back when it comes to predation, habitat fragmentation, carrying capacity and human interactions. By the end of this presentation, we will answer the question: why are moose not thriving in the Adirondacks.</a:t>
            </a:r>
            <a:endParaRPr/>
          </a:p>
        </p:txBody>
      </p:sp>
      <p:pic>
        <p:nvPicPr>
          <p:cNvPr id="74" name="Google Shape;74;p14"/>
          <p:cNvPicPr preferRelativeResize="0"/>
          <p:nvPr/>
        </p:nvPicPr>
        <p:blipFill>
          <a:blip r:embed="rId3">
            <a:alphaModFix/>
          </a:blip>
          <a:stretch>
            <a:fillRect/>
          </a:stretch>
        </p:blipFill>
        <p:spPr>
          <a:xfrm>
            <a:off x="692963" y="2042700"/>
            <a:ext cx="3190272" cy="21272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ph type="title"/>
          </p:nvPr>
        </p:nvSpPr>
        <p:spPr>
          <a:xfrm>
            <a:off x="311700" y="368442"/>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 sz="3600"/>
              <a:t>Human Factor</a:t>
            </a:r>
            <a:r>
              <a:rPr lang="en" sz="2200"/>
              <a:t>  </a:t>
            </a:r>
            <a:endParaRPr sz="2200"/>
          </a:p>
        </p:txBody>
      </p:sp>
      <p:sp>
        <p:nvSpPr>
          <p:cNvPr id="214" name="Google Shape;214;p32"/>
          <p:cNvSpPr txBox="1"/>
          <p:nvPr>
            <p:ph idx="1" type="body"/>
          </p:nvPr>
        </p:nvSpPr>
        <p:spPr>
          <a:xfrm>
            <a:off x="311700" y="1564375"/>
            <a:ext cx="4441500" cy="2805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222222"/>
              </a:buClr>
              <a:buSzPts val="1800"/>
              <a:buChar char="●"/>
            </a:pPr>
            <a:r>
              <a:rPr lang="en">
                <a:solidFill>
                  <a:srgbClr val="222222"/>
                </a:solidFill>
              </a:rPr>
              <a:t>Public support for reintroduction </a:t>
            </a:r>
            <a:endParaRPr>
              <a:solidFill>
                <a:srgbClr val="222222"/>
              </a:solidFill>
            </a:endParaRPr>
          </a:p>
          <a:p>
            <a:pPr indent="0" lvl="0" marL="457200" rtl="0" algn="l">
              <a:spcBef>
                <a:spcPts val="0"/>
              </a:spcBef>
              <a:spcAft>
                <a:spcPts val="0"/>
              </a:spcAft>
              <a:buNone/>
            </a:pPr>
            <a:r>
              <a:rPr lang="en">
                <a:solidFill>
                  <a:srgbClr val="222222"/>
                </a:solidFill>
              </a:rPr>
              <a:t>- vehicle collisions</a:t>
            </a:r>
            <a:endParaRPr>
              <a:solidFill>
                <a:srgbClr val="222222"/>
              </a:solidFill>
            </a:endParaRPr>
          </a:p>
          <a:p>
            <a:pPr indent="0" lvl="0" marL="457200" rtl="0" algn="l">
              <a:spcBef>
                <a:spcPts val="0"/>
              </a:spcBef>
              <a:spcAft>
                <a:spcPts val="0"/>
              </a:spcAft>
              <a:buNone/>
            </a:pPr>
            <a:r>
              <a:rPr lang="en">
                <a:solidFill>
                  <a:srgbClr val="222222"/>
                </a:solidFill>
              </a:rPr>
              <a:t>- hunting</a:t>
            </a:r>
            <a:endParaRPr>
              <a:solidFill>
                <a:srgbClr val="222222"/>
              </a:solidFill>
            </a:endParaRPr>
          </a:p>
          <a:p>
            <a:pPr indent="0" lvl="0" marL="457200" rtl="0" algn="l">
              <a:spcBef>
                <a:spcPts val="0"/>
              </a:spcBef>
              <a:spcAft>
                <a:spcPts val="0"/>
              </a:spcAft>
              <a:buNone/>
            </a:pPr>
            <a:r>
              <a:rPr lang="en">
                <a:solidFill>
                  <a:srgbClr val="222222"/>
                </a:solidFill>
              </a:rPr>
              <a:t>- monetary costs</a:t>
            </a:r>
            <a:endParaRPr>
              <a:solidFill>
                <a:srgbClr val="222222"/>
              </a:solidFill>
            </a:endParaRPr>
          </a:p>
          <a:p>
            <a:pPr indent="0" lvl="0" marL="457200" rtl="0" algn="l">
              <a:spcBef>
                <a:spcPts val="0"/>
              </a:spcBef>
              <a:spcAft>
                <a:spcPts val="0"/>
              </a:spcAft>
              <a:buNone/>
            </a:pPr>
            <a:r>
              <a:rPr lang="en">
                <a:solidFill>
                  <a:srgbClr val="222222"/>
                </a:solidFill>
              </a:rPr>
              <a:t>- agriculture</a:t>
            </a:r>
            <a:endParaRPr>
              <a:solidFill>
                <a:srgbClr val="222222"/>
              </a:solidFill>
            </a:endParaRPr>
          </a:p>
          <a:p>
            <a:pPr indent="0" lvl="0" marL="457200" rtl="0" algn="l">
              <a:spcBef>
                <a:spcPts val="0"/>
              </a:spcBef>
              <a:spcAft>
                <a:spcPts val="0"/>
              </a:spcAft>
              <a:buNone/>
            </a:pPr>
            <a:r>
              <a:rPr lang="en">
                <a:solidFill>
                  <a:srgbClr val="222222"/>
                </a:solidFill>
              </a:rPr>
              <a:t>- deer</a:t>
            </a:r>
            <a:endParaRPr>
              <a:solidFill>
                <a:srgbClr val="222222"/>
              </a:solidFill>
            </a:endParaRPr>
          </a:p>
          <a:p>
            <a:pPr indent="0" lvl="0" marL="457200" rtl="0" algn="l">
              <a:spcBef>
                <a:spcPts val="0"/>
              </a:spcBef>
              <a:spcAft>
                <a:spcPts val="0"/>
              </a:spcAft>
              <a:buNone/>
            </a:pPr>
            <a:r>
              <a:rPr lang="en">
                <a:solidFill>
                  <a:srgbClr val="222222"/>
                </a:solidFill>
              </a:rPr>
              <a:t>- natural repopulation</a:t>
            </a:r>
            <a:endParaRPr>
              <a:solidFill>
                <a:srgbClr val="222222"/>
              </a:solidFill>
            </a:endParaRPr>
          </a:p>
          <a:p>
            <a:pPr indent="0" lvl="0" marL="0" rtl="0" algn="l">
              <a:spcBef>
                <a:spcPts val="0"/>
              </a:spcBef>
              <a:spcAft>
                <a:spcPts val="1200"/>
              </a:spcAft>
              <a:buNone/>
            </a:pPr>
            <a:r>
              <a:t/>
            </a:r>
            <a:endParaRPr/>
          </a:p>
        </p:txBody>
      </p:sp>
      <p:pic>
        <p:nvPicPr>
          <p:cNvPr id="215" name="Google Shape;215;p32"/>
          <p:cNvPicPr preferRelativeResize="0"/>
          <p:nvPr/>
        </p:nvPicPr>
        <p:blipFill>
          <a:blip r:embed="rId3">
            <a:alphaModFix/>
          </a:blip>
          <a:stretch>
            <a:fillRect/>
          </a:stretch>
        </p:blipFill>
        <p:spPr>
          <a:xfrm>
            <a:off x="4815025" y="1564367"/>
            <a:ext cx="3957000" cy="2638000"/>
          </a:xfrm>
          <a:prstGeom prst="rect">
            <a:avLst/>
          </a:prstGeom>
          <a:noFill/>
          <a:ln>
            <a:noFill/>
          </a:ln>
        </p:spPr>
      </p:pic>
      <p:sp>
        <p:nvSpPr>
          <p:cNvPr id="216" name="Google Shape;216;p32"/>
          <p:cNvSpPr txBox="1"/>
          <p:nvPr/>
        </p:nvSpPr>
        <p:spPr>
          <a:xfrm>
            <a:off x="7423800" y="4159950"/>
            <a:ext cx="14085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222222"/>
                </a:solidFill>
              </a:rPr>
              <a:t>designosaur.us 2013</a:t>
            </a:r>
            <a:endParaRPr sz="800">
              <a:solidFill>
                <a:srgbClr val="22222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Human Factor</a:t>
            </a:r>
            <a:endParaRPr/>
          </a:p>
        </p:txBody>
      </p:sp>
      <p:sp>
        <p:nvSpPr>
          <p:cNvPr id="222" name="Google Shape;222;p33"/>
          <p:cNvSpPr txBox="1"/>
          <p:nvPr>
            <p:ph idx="1" type="body"/>
          </p:nvPr>
        </p:nvSpPr>
        <p:spPr>
          <a:xfrm>
            <a:off x="311700" y="1564375"/>
            <a:ext cx="8520600" cy="2805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rgbClr val="222222"/>
              </a:buClr>
              <a:buSzPts val="1800"/>
              <a:buChar char="●"/>
            </a:pPr>
            <a:r>
              <a:rPr lang="en">
                <a:solidFill>
                  <a:srgbClr val="222222"/>
                </a:solidFill>
              </a:rPr>
              <a:t>Translocation dangers (heat, exhaustion, etc.)(selecting moose unfamiliar with release range)</a:t>
            </a:r>
            <a:endParaRPr>
              <a:solidFill>
                <a:srgbClr val="222222"/>
              </a:solidFill>
            </a:endParaRPr>
          </a:p>
          <a:p>
            <a:pPr indent="0" lvl="0" marL="0" rtl="0" algn="l">
              <a:spcBef>
                <a:spcPts val="0"/>
              </a:spcBef>
              <a:spcAft>
                <a:spcPts val="0"/>
              </a:spcAft>
              <a:buNone/>
            </a:pPr>
            <a:r>
              <a:t/>
            </a:r>
            <a:endParaRPr>
              <a:solidFill>
                <a:srgbClr val="222222"/>
              </a:solidFill>
            </a:endParaRPr>
          </a:p>
          <a:p>
            <a:pPr indent="0" lvl="0" marL="0" rtl="0" algn="l">
              <a:spcBef>
                <a:spcPts val="0"/>
              </a:spcBef>
              <a:spcAft>
                <a:spcPts val="0"/>
              </a:spcAft>
              <a:buNone/>
            </a:pPr>
            <a:r>
              <a:t/>
            </a:r>
            <a:endParaRPr>
              <a:solidFill>
                <a:srgbClr val="222222"/>
              </a:solidFill>
            </a:endParaRPr>
          </a:p>
          <a:p>
            <a:pPr indent="0" lvl="0" marL="0" rtl="0" algn="l">
              <a:spcBef>
                <a:spcPts val="0"/>
              </a:spcBef>
              <a:spcAft>
                <a:spcPts val="0"/>
              </a:spcAft>
              <a:buNone/>
            </a:pPr>
            <a:r>
              <a:t/>
            </a:r>
            <a:endParaRPr>
              <a:solidFill>
                <a:srgbClr val="222222"/>
              </a:solidFill>
            </a:endParaRPr>
          </a:p>
          <a:p>
            <a:pPr indent="0" lvl="0" marL="0" rtl="0" algn="l">
              <a:spcBef>
                <a:spcPts val="0"/>
              </a:spcBef>
              <a:spcAft>
                <a:spcPts val="0"/>
              </a:spcAft>
              <a:buNone/>
            </a:pPr>
            <a:r>
              <a:t/>
            </a:r>
            <a:endParaRPr>
              <a:solidFill>
                <a:srgbClr val="222222"/>
              </a:solidFill>
            </a:endParaRPr>
          </a:p>
          <a:p>
            <a:pPr indent="-342900" lvl="0" marL="457200" rtl="0" algn="l">
              <a:spcBef>
                <a:spcPts val="0"/>
              </a:spcBef>
              <a:spcAft>
                <a:spcPts val="0"/>
              </a:spcAft>
              <a:buClr>
                <a:srgbClr val="222222"/>
              </a:buClr>
              <a:buSzPts val="1800"/>
              <a:buChar char="●"/>
            </a:pPr>
            <a:r>
              <a:rPr lang="en">
                <a:solidFill>
                  <a:srgbClr val="222222"/>
                </a:solidFill>
              </a:rPr>
              <a:t>Interference leading to fewer fires = less of the preferred habitat of moose </a:t>
            </a:r>
            <a:endParaRPr>
              <a:solidFill>
                <a:srgbClr val="222222"/>
              </a:solidFill>
            </a:endParaRPr>
          </a:p>
          <a:p>
            <a:pPr indent="0" lvl="0" marL="0" rtl="0" algn="l">
              <a:spcBef>
                <a:spcPts val="0"/>
              </a:spcBef>
              <a:spcAft>
                <a:spcPts val="12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Relationship to North American Model</a:t>
            </a:r>
            <a:endParaRPr/>
          </a:p>
        </p:txBody>
      </p:sp>
      <p:sp>
        <p:nvSpPr>
          <p:cNvPr id="228" name="Google Shape;228;p34"/>
          <p:cNvSpPr txBox="1"/>
          <p:nvPr>
            <p:ph idx="1" type="body"/>
          </p:nvPr>
        </p:nvSpPr>
        <p:spPr>
          <a:xfrm>
            <a:off x="311700" y="1564375"/>
            <a:ext cx="4441500" cy="2805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Funds</a:t>
            </a:r>
            <a:endParaRPr/>
          </a:p>
          <a:p>
            <a:pPr indent="-317500" lvl="1" marL="914400" rtl="0" algn="l">
              <a:spcBef>
                <a:spcPts val="0"/>
              </a:spcBef>
              <a:spcAft>
                <a:spcPts val="0"/>
              </a:spcAft>
              <a:buSzPts val="1400"/>
              <a:buChar char="○"/>
            </a:pPr>
            <a:r>
              <a:rPr lang="en"/>
              <a:t>No hunting, less funds</a:t>
            </a:r>
            <a:endParaRPr/>
          </a:p>
          <a:p>
            <a:pPr indent="-317500" lvl="1" marL="914400" rtl="0" algn="l">
              <a:spcBef>
                <a:spcPts val="0"/>
              </a:spcBef>
              <a:spcAft>
                <a:spcPts val="0"/>
              </a:spcAft>
              <a:buSzPts val="1400"/>
              <a:buChar char="○"/>
            </a:pPr>
            <a:r>
              <a:rPr lang="en"/>
              <a:t>Lotto hunting season?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Management</a:t>
            </a:r>
            <a:endParaRPr/>
          </a:p>
          <a:p>
            <a:pPr indent="-317500" lvl="1" marL="914400" rtl="0" algn="l">
              <a:spcBef>
                <a:spcPts val="0"/>
              </a:spcBef>
              <a:spcAft>
                <a:spcPts val="0"/>
              </a:spcAft>
              <a:buSzPts val="1400"/>
              <a:buChar char="○"/>
            </a:pPr>
            <a:r>
              <a:rPr lang="en"/>
              <a:t>More research needed</a:t>
            </a:r>
            <a:endParaRPr/>
          </a:p>
          <a:p>
            <a:pPr indent="-317500" lvl="1" marL="914400" rtl="0" algn="l">
              <a:spcBef>
                <a:spcPts val="0"/>
              </a:spcBef>
              <a:spcAft>
                <a:spcPts val="0"/>
              </a:spcAft>
              <a:buSzPts val="1400"/>
              <a:buChar char="○"/>
            </a:pPr>
            <a:r>
              <a:rPr lang="en"/>
              <a:t>No ADK moose management plan</a:t>
            </a:r>
            <a:endParaRPr/>
          </a:p>
          <a:p>
            <a:pPr indent="-317500" lvl="1" marL="914400" rtl="0" algn="l">
              <a:spcBef>
                <a:spcPts val="0"/>
              </a:spcBef>
              <a:spcAft>
                <a:spcPts val="0"/>
              </a:spcAft>
              <a:buSzPts val="1400"/>
              <a:buChar char="○"/>
            </a:pPr>
            <a:r>
              <a:rPr lang="en"/>
              <a:t>More moose, more disease?</a:t>
            </a:r>
            <a:endParaRPr/>
          </a:p>
        </p:txBody>
      </p:sp>
      <p:pic>
        <p:nvPicPr>
          <p:cNvPr id="229" name="Google Shape;229;p34"/>
          <p:cNvPicPr preferRelativeResize="0"/>
          <p:nvPr/>
        </p:nvPicPr>
        <p:blipFill>
          <a:blip r:embed="rId3">
            <a:alphaModFix/>
          </a:blip>
          <a:stretch>
            <a:fillRect/>
          </a:stretch>
        </p:blipFill>
        <p:spPr>
          <a:xfrm>
            <a:off x="7610650" y="0"/>
            <a:ext cx="1533350" cy="1994200"/>
          </a:xfrm>
          <a:prstGeom prst="rect">
            <a:avLst/>
          </a:prstGeom>
          <a:noFill/>
          <a:ln>
            <a:noFill/>
          </a:ln>
        </p:spPr>
      </p:pic>
      <p:sp>
        <p:nvSpPr>
          <p:cNvPr id="230" name="Google Shape;230;p34"/>
          <p:cNvSpPr txBox="1"/>
          <p:nvPr/>
        </p:nvSpPr>
        <p:spPr>
          <a:xfrm>
            <a:off x="8045525" y="1851200"/>
            <a:ext cx="663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NYS DEC</a:t>
            </a:r>
            <a:endParaRPr sz="800">
              <a:latin typeface="Open Sans"/>
              <a:ea typeface="Open Sans"/>
              <a:cs typeface="Open Sans"/>
              <a:sym typeface="Open Sans"/>
            </a:endParaRPr>
          </a:p>
        </p:txBody>
      </p:sp>
      <p:pic>
        <p:nvPicPr>
          <p:cNvPr id="231" name="Google Shape;231;p34"/>
          <p:cNvPicPr preferRelativeResize="0"/>
          <p:nvPr/>
        </p:nvPicPr>
        <p:blipFill>
          <a:blip r:embed="rId4">
            <a:alphaModFix/>
          </a:blip>
          <a:stretch>
            <a:fillRect/>
          </a:stretch>
        </p:blipFill>
        <p:spPr>
          <a:xfrm>
            <a:off x="7166868" y="2158998"/>
            <a:ext cx="1977132" cy="2475375"/>
          </a:xfrm>
          <a:prstGeom prst="rect">
            <a:avLst/>
          </a:prstGeom>
          <a:noFill/>
          <a:ln>
            <a:noFill/>
          </a:ln>
        </p:spPr>
      </p:pic>
      <p:sp>
        <p:nvSpPr>
          <p:cNvPr id="232" name="Google Shape;232;p34"/>
          <p:cNvSpPr txBox="1"/>
          <p:nvPr/>
        </p:nvSpPr>
        <p:spPr>
          <a:xfrm>
            <a:off x="7356900" y="4634375"/>
            <a:ext cx="1787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Adirondack Daily Enterprise</a:t>
            </a:r>
            <a:endParaRPr sz="800">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5"/>
          <p:cNvPicPr preferRelativeResize="0"/>
          <p:nvPr/>
        </p:nvPicPr>
        <p:blipFill>
          <a:blip r:embed="rId3">
            <a:alphaModFix/>
          </a:blip>
          <a:stretch>
            <a:fillRect/>
          </a:stretch>
        </p:blipFill>
        <p:spPr>
          <a:xfrm>
            <a:off x="6292648" y="0"/>
            <a:ext cx="2851350" cy="2409575"/>
          </a:xfrm>
          <a:prstGeom prst="rect">
            <a:avLst/>
          </a:prstGeom>
          <a:noFill/>
          <a:ln>
            <a:noFill/>
          </a:ln>
        </p:spPr>
      </p:pic>
      <p:sp>
        <p:nvSpPr>
          <p:cNvPr id="238" name="Google Shape;238;p3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to do?</a:t>
            </a:r>
            <a:endParaRPr/>
          </a:p>
        </p:txBody>
      </p:sp>
      <p:sp>
        <p:nvSpPr>
          <p:cNvPr id="239" name="Google Shape;239;p35"/>
          <p:cNvSpPr txBox="1"/>
          <p:nvPr>
            <p:ph idx="1" type="body"/>
          </p:nvPr>
        </p:nvSpPr>
        <p:spPr>
          <a:xfrm>
            <a:off x="155950" y="1152425"/>
            <a:ext cx="8520600" cy="3842400"/>
          </a:xfrm>
          <a:prstGeom prst="rect">
            <a:avLst/>
          </a:prstGeom>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Clr>
                <a:schemeClr val="dk1"/>
              </a:buClr>
              <a:buSzPts val="1100"/>
              <a:buFont typeface="Arial"/>
              <a:buNone/>
            </a:pPr>
            <a:r>
              <a:rPr lang="en"/>
              <a:t>The low population is suitable for the current conditions </a:t>
            </a:r>
            <a:endParaRPr/>
          </a:p>
          <a:p>
            <a:pPr indent="0" lvl="0" marL="0" rtl="0" algn="l">
              <a:lnSpc>
                <a:spcPct val="150000"/>
              </a:lnSpc>
              <a:spcBef>
                <a:spcPts val="0"/>
              </a:spcBef>
              <a:spcAft>
                <a:spcPts val="0"/>
              </a:spcAft>
              <a:buClr>
                <a:schemeClr val="dk1"/>
              </a:buClr>
              <a:buSzPts val="1100"/>
              <a:buFont typeface="Arial"/>
              <a:buNone/>
            </a:pPr>
            <a:r>
              <a:rPr lang="en"/>
              <a:t>	</a:t>
            </a:r>
            <a:r>
              <a:rPr lang="en" sz="1359"/>
              <a:t>Carrying capacity is close to population numbers</a:t>
            </a:r>
            <a:endParaRPr sz="1359"/>
          </a:p>
          <a:p>
            <a:pPr indent="457200" lvl="0" marL="0" rtl="0" algn="l">
              <a:lnSpc>
                <a:spcPct val="150000"/>
              </a:lnSpc>
              <a:spcBef>
                <a:spcPts val="0"/>
              </a:spcBef>
              <a:spcAft>
                <a:spcPts val="0"/>
              </a:spcAft>
              <a:buNone/>
            </a:pPr>
            <a:r>
              <a:rPr lang="en" sz="1359"/>
              <a:t>Threats of disease </a:t>
            </a:r>
            <a:endParaRPr sz="1359"/>
          </a:p>
          <a:p>
            <a:pPr indent="0" lvl="0" marL="0" rtl="0" algn="l">
              <a:lnSpc>
                <a:spcPct val="150000"/>
              </a:lnSpc>
              <a:spcBef>
                <a:spcPts val="0"/>
              </a:spcBef>
              <a:spcAft>
                <a:spcPts val="0"/>
              </a:spcAft>
              <a:buNone/>
            </a:pPr>
            <a:r>
              <a:rPr lang="en"/>
              <a:t>Limiting habitat fragmentation</a:t>
            </a:r>
            <a:endParaRPr/>
          </a:p>
          <a:p>
            <a:pPr indent="0" lvl="0" marL="457200" rtl="0" algn="l">
              <a:lnSpc>
                <a:spcPct val="150000"/>
              </a:lnSpc>
              <a:spcBef>
                <a:spcPts val="0"/>
              </a:spcBef>
              <a:spcAft>
                <a:spcPts val="0"/>
              </a:spcAft>
              <a:buNone/>
            </a:pPr>
            <a:r>
              <a:rPr lang="en" sz="1391"/>
              <a:t>L</a:t>
            </a:r>
            <a:r>
              <a:rPr lang="en" sz="1391"/>
              <a:t>ayout</a:t>
            </a:r>
            <a:r>
              <a:rPr lang="en" sz="1391"/>
              <a:t> of roads, accessibility to waters, increasing connectivity of </a:t>
            </a:r>
            <a:r>
              <a:rPr lang="en" sz="1391"/>
              <a:t>regenerative</a:t>
            </a:r>
            <a:r>
              <a:rPr lang="en" sz="1391"/>
              <a:t> areas-(</a:t>
            </a:r>
            <a:r>
              <a:rPr lang="en" sz="1391"/>
              <a:t>prescribed</a:t>
            </a:r>
            <a:r>
              <a:rPr lang="en" sz="1391"/>
              <a:t> burns?)</a:t>
            </a:r>
            <a:endParaRPr sz="1391"/>
          </a:p>
          <a:p>
            <a:pPr indent="0" lvl="0" marL="0" rtl="0" algn="l">
              <a:lnSpc>
                <a:spcPct val="150000"/>
              </a:lnSpc>
              <a:spcBef>
                <a:spcPts val="0"/>
              </a:spcBef>
              <a:spcAft>
                <a:spcPts val="0"/>
              </a:spcAft>
              <a:buNone/>
            </a:pPr>
            <a:r>
              <a:rPr lang="en"/>
              <a:t>Manage wolf and bear populations (some prey on moose calves)</a:t>
            </a:r>
            <a:endParaRPr/>
          </a:p>
          <a:p>
            <a:pPr indent="0" lvl="0" marL="0" rtl="0" algn="l">
              <a:lnSpc>
                <a:spcPct val="150000"/>
              </a:lnSpc>
              <a:spcBef>
                <a:spcPts val="0"/>
              </a:spcBef>
              <a:spcAft>
                <a:spcPts val="0"/>
              </a:spcAft>
              <a:buNone/>
            </a:pPr>
            <a:r>
              <a:rPr lang="en"/>
              <a:t>Possibly introducing trophy hunts </a:t>
            </a:r>
            <a:endParaRPr/>
          </a:p>
          <a:p>
            <a:pPr indent="457200" lvl="0" marL="0" rtl="0" algn="l">
              <a:lnSpc>
                <a:spcPct val="150000"/>
              </a:lnSpc>
              <a:spcBef>
                <a:spcPts val="0"/>
              </a:spcBef>
              <a:spcAft>
                <a:spcPts val="0"/>
              </a:spcAft>
              <a:buNone/>
            </a:pPr>
            <a:r>
              <a:rPr lang="en" sz="1391"/>
              <a:t>Keeping population at </a:t>
            </a:r>
            <a:r>
              <a:rPr lang="en" sz="1391"/>
              <a:t>determined</a:t>
            </a:r>
            <a:r>
              <a:rPr lang="en" sz="1391"/>
              <a:t> carrying capacity</a:t>
            </a:r>
            <a:endParaRPr sz="1391"/>
          </a:p>
          <a:p>
            <a:pPr indent="457200" lvl="0" marL="0" rtl="0" algn="l">
              <a:lnSpc>
                <a:spcPct val="150000"/>
              </a:lnSpc>
              <a:spcBef>
                <a:spcPts val="0"/>
              </a:spcBef>
              <a:spcAft>
                <a:spcPts val="0"/>
              </a:spcAft>
              <a:buNone/>
            </a:pPr>
            <a:r>
              <a:rPr lang="en" sz="1391"/>
              <a:t>Way to raise funds</a:t>
            </a:r>
            <a:endParaRPr sz="1391"/>
          </a:p>
          <a:p>
            <a:pPr indent="0" lvl="0" marL="0" rtl="0" algn="l">
              <a:lnSpc>
                <a:spcPct val="150000"/>
              </a:lnSpc>
              <a:spcBef>
                <a:spcPts val="0"/>
              </a:spcBef>
              <a:spcAft>
                <a:spcPts val="0"/>
              </a:spcAft>
              <a:buNone/>
            </a:pPr>
            <a:r>
              <a:rPr lang="en"/>
              <a:t>Work with the public to increase understanding </a:t>
            </a:r>
            <a:endParaRPr/>
          </a:p>
        </p:txBody>
      </p:sp>
      <p:sp>
        <p:nvSpPr>
          <p:cNvPr id="240" name="Google Shape;240;p35"/>
          <p:cNvSpPr txBox="1"/>
          <p:nvPr/>
        </p:nvSpPr>
        <p:spPr>
          <a:xfrm>
            <a:off x="7252825" y="2409575"/>
            <a:ext cx="17295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u="sng">
                <a:solidFill>
                  <a:schemeClr val="hlink"/>
                </a:solidFill>
                <a:hlinkClick r:id="rId4"/>
              </a:rPr>
              <a:t>Curtesy of biological diversity.org</a:t>
            </a:r>
            <a:endParaRPr sz="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46" name="Google Shape;246;p36"/>
          <p:cNvSpPr txBox="1"/>
          <p:nvPr>
            <p:ph idx="1" type="body"/>
          </p:nvPr>
        </p:nvSpPr>
        <p:spPr>
          <a:xfrm>
            <a:off x="311700" y="1152475"/>
            <a:ext cx="6765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There aren’t many moose in NY, and that’s okay	</a:t>
            </a:r>
            <a:endParaRPr/>
          </a:p>
          <a:p>
            <a:pPr indent="-317500" lvl="1" marL="914400" rtl="0" algn="l">
              <a:spcBef>
                <a:spcPts val="0"/>
              </a:spcBef>
              <a:spcAft>
                <a:spcPts val="0"/>
              </a:spcAft>
              <a:buSzPts val="1400"/>
              <a:buChar char="○"/>
            </a:pPr>
            <a:r>
              <a:rPr lang="en"/>
              <a:t>Food </a:t>
            </a:r>
            <a:r>
              <a:rPr lang="en"/>
              <a:t>availability</a:t>
            </a:r>
            <a:endParaRPr/>
          </a:p>
          <a:p>
            <a:pPr indent="-317500" lvl="1" marL="914400" rtl="0" algn="l">
              <a:spcBef>
                <a:spcPts val="0"/>
              </a:spcBef>
              <a:spcAft>
                <a:spcPts val="0"/>
              </a:spcAft>
              <a:buSzPts val="1400"/>
              <a:buChar char="○"/>
            </a:pPr>
            <a:r>
              <a:rPr lang="en"/>
              <a:t>Habitat suitability, fragmentation</a:t>
            </a:r>
            <a:endParaRPr/>
          </a:p>
          <a:p>
            <a:pPr indent="-317500" lvl="1" marL="914400" rtl="0" algn="l">
              <a:spcBef>
                <a:spcPts val="0"/>
              </a:spcBef>
              <a:spcAft>
                <a:spcPts val="0"/>
              </a:spcAft>
              <a:buSzPts val="1400"/>
              <a:buChar char="○"/>
            </a:pPr>
            <a:r>
              <a:rPr lang="en"/>
              <a:t>Fertility and </a:t>
            </a:r>
            <a:r>
              <a:rPr lang="en"/>
              <a:t>parasites</a:t>
            </a:r>
            <a:endParaRPr/>
          </a:p>
          <a:p>
            <a:pPr indent="-342900" lvl="0" marL="457200" rtl="0" algn="l">
              <a:spcBef>
                <a:spcPts val="0"/>
              </a:spcBef>
              <a:spcAft>
                <a:spcPts val="0"/>
              </a:spcAft>
              <a:buSzPts val="1800"/>
              <a:buChar char="●"/>
            </a:pPr>
            <a:r>
              <a:rPr lang="en"/>
              <a:t>Many policies prevent </a:t>
            </a:r>
            <a:r>
              <a:rPr lang="en"/>
              <a:t>management</a:t>
            </a:r>
            <a:r>
              <a:rPr lang="en"/>
              <a:t> for moose populations</a:t>
            </a:r>
            <a:endParaRPr/>
          </a:p>
          <a:p>
            <a:pPr indent="-317500" lvl="1" marL="914400" rtl="0" algn="l">
              <a:spcBef>
                <a:spcPts val="0"/>
              </a:spcBef>
              <a:spcAft>
                <a:spcPts val="0"/>
              </a:spcAft>
              <a:buSzPts val="1400"/>
              <a:buChar char="○"/>
            </a:pPr>
            <a:r>
              <a:rPr lang="en"/>
              <a:t>Mainly the forever wild </a:t>
            </a:r>
            <a:endParaRPr/>
          </a:p>
          <a:p>
            <a:pPr indent="-342900" lvl="0" marL="457200" rtl="0" algn="l">
              <a:spcBef>
                <a:spcPts val="0"/>
              </a:spcBef>
              <a:spcAft>
                <a:spcPts val="0"/>
              </a:spcAft>
              <a:buSzPts val="1800"/>
              <a:buChar char="●"/>
            </a:pPr>
            <a:r>
              <a:rPr lang="en"/>
              <a:t>Studies of moose are limited</a:t>
            </a:r>
            <a:endParaRPr/>
          </a:p>
          <a:p>
            <a:pPr indent="-317500" lvl="1" marL="914400" rtl="0" algn="l">
              <a:spcBef>
                <a:spcPts val="0"/>
              </a:spcBef>
              <a:spcAft>
                <a:spcPts val="0"/>
              </a:spcAft>
              <a:buSzPts val="1400"/>
              <a:buChar char="○"/>
            </a:pPr>
            <a:r>
              <a:rPr lang="en"/>
              <a:t>Exist in limited places</a:t>
            </a:r>
            <a:endParaRPr/>
          </a:p>
          <a:p>
            <a:pPr indent="-317500" lvl="1" marL="914400" rtl="0" algn="l">
              <a:spcBef>
                <a:spcPts val="0"/>
              </a:spcBef>
              <a:spcAft>
                <a:spcPts val="0"/>
              </a:spcAft>
              <a:buSzPts val="1400"/>
              <a:buChar char="○"/>
            </a:pPr>
            <a:r>
              <a:rPr lang="en"/>
              <a:t>Difficult to work with</a:t>
            </a:r>
            <a:endParaRPr/>
          </a:p>
          <a:p>
            <a:pPr indent="-317500" lvl="1" marL="914400" rtl="0" algn="l">
              <a:spcBef>
                <a:spcPts val="0"/>
              </a:spcBef>
              <a:spcAft>
                <a:spcPts val="0"/>
              </a:spcAft>
              <a:buSzPts val="1400"/>
              <a:buChar char="○"/>
            </a:pPr>
            <a:r>
              <a:rPr lang="en"/>
              <a:t>Expensive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52" name="Google Shape;252;p37"/>
          <p:cNvSpPr txBox="1"/>
          <p:nvPr>
            <p:ph idx="1" type="body"/>
          </p:nvPr>
        </p:nvSpPr>
        <p:spPr>
          <a:xfrm>
            <a:off x="311700" y="1152475"/>
            <a:ext cx="6765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Adirondacks habitat suitability for Moose differs from other  geographically similar areas</a:t>
            </a:r>
            <a:endParaRPr/>
          </a:p>
          <a:p>
            <a:pPr indent="-317500" lvl="1" marL="914400" rtl="0" algn="l">
              <a:spcBef>
                <a:spcPts val="0"/>
              </a:spcBef>
              <a:spcAft>
                <a:spcPts val="0"/>
              </a:spcAft>
              <a:buSzPts val="1400"/>
              <a:buChar char="○"/>
            </a:pPr>
            <a:r>
              <a:rPr lang="en"/>
              <a:t>Possible temperature differences</a:t>
            </a:r>
            <a:endParaRPr/>
          </a:p>
          <a:p>
            <a:pPr indent="-317500" lvl="1" marL="914400" rtl="0" algn="l">
              <a:spcBef>
                <a:spcPts val="0"/>
              </a:spcBef>
              <a:spcAft>
                <a:spcPts val="0"/>
              </a:spcAft>
              <a:buSzPts val="1400"/>
              <a:buChar char="○"/>
            </a:pPr>
            <a:r>
              <a:rPr lang="en"/>
              <a:t>Preferred habitat availability</a:t>
            </a:r>
            <a:endParaRPr/>
          </a:p>
          <a:p>
            <a:pPr indent="-317500" lvl="1" marL="914400" rtl="0" algn="l">
              <a:spcBef>
                <a:spcPts val="0"/>
              </a:spcBef>
              <a:spcAft>
                <a:spcPts val="0"/>
              </a:spcAft>
              <a:buSzPts val="1400"/>
              <a:buChar char="○"/>
            </a:pPr>
            <a:r>
              <a:rPr lang="en"/>
              <a:t>Lacking public support</a:t>
            </a:r>
            <a:endParaRPr/>
          </a:p>
          <a:p>
            <a:pPr indent="-342900" lvl="0" marL="457200" rtl="0" algn="l">
              <a:spcBef>
                <a:spcPts val="0"/>
              </a:spcBef>
              <a:spcAft>
                <a:spcPts val="0"/>
              </a:spcAft>
              <a:buSzPts val="1800"/>
              <a:buChar char="●"/>
            </a:pPr>
            <a:r>
              <a:rPr lang="en"/>
              <a:t>Feasibility of reintroductions </a:t>
            </a:r>
            <a:endParaRPr/>
          </a:p>
          <a:p>
            <a:pPr indent="-317500" lvl="1" marL="914400" rtl="0" algn="l">
              <a:spcBef>
                <a:spcPts val="0"/>
              </a:spcBef>
              <a:spcAft>
                <a:spcPts val="0"/>
              </a:spcAft>
              <a:buSzPts val="1400"/>
              <a:buChar char="○"/>
            </a:pPr>
            <a:r>
              <a:rPr lang="en"/>
              <a:t>They have not been successful, and are not bound to be successful</a:t>
            </a:r>
            <a:endParaRPr/>
          </a:p>
          <a:p>
            <a:pPr indent="-330200" lvl="1" marL="914400" rtl="0" algn="l">
              <a:spcBef>
                <a:spcPts val="0"/>
              </a:spcBef>
              <a:spcAft>
                <a:spcPts val="0"/>
              </a:spcAft>
              <a:buSzPts val="1600"/>
              <a:buChar char="○"/>
            </a:pPr>
            <a:r>
              <a:rPr lang="en" sz="1600"/>
              <a:t>Any way to make the reintroduction work?</a:t>
            </a:r>
            <a:endParaRPr sz="1600"/>
          </a:p>
          <a:p>
            <a:pPr indent="-317500" lvl="2" marL="1371600" rtl="0" algn="l">
              <a:spcBef>
                <a:spcPts val="0"/>
              </a:spcBef>
              <a:spcAft>
                <a:spcPts val="0"/>
              </a:spcAft>
              <a:buSzPts val="1400"/>
              <a:buChar char="■"/>
            </a:pPr>
            <a:r>
              <a:rPr lang="en"/>
              <a:t>Have to address the ecosystem first</a:t>
            </a:r>
            <a:endParaRPr/>
          </a:p>
          <a:p>
            <a:pPr indent="-317500" lvl="2" marL="1371600" rtl="0" algn="l">
              <a:spcBef>
                <a:spcPts val="0"/>
              </a:spcBef>
              <a:spcAft>
                <a:spcPts val="0"/>
              </a:spcAft>
              <a:buSzPts val="1400"/>
              <a:buChar char="■"/>
            </a:pPr>
            <a:r>
              <a:rPr lang="en"/>
              <a:t>Time</a:t>
            </a:r>
            <a:endParaRPr/>
          </a:p>
          <a:p>
            <a:pPr indent="-317500" lvl="1" marL="914400" rtl="0" algn="l">
              <a:spcBef>
                <a:spcPts val="0"/>
              </a:spcBef>
              <a:spcAft>
                <a:spcPts val="0"/>
              </a:spcAft>
              <a:buSzPts val="1400"/>
              <a:buChar char="○"/>
            </a:pPr>
            <a:r>
              <a:rPr lang="en"/>
              <a:t>Accept that it’s not a good choice</a:t>
            </a:r>
            <a:endParaRPr/>
          </a:p>
        </p:txBody>
      </p:sp>
      <p:pic>
        <p:nvPicPr>
          <p:cNvPr id="253" name="Google Shape;253;p37"/>
          <p:cNvPicPr preferRelativeResize="0"/>
          <p:nvPr/>
        </p:nvPicPr>
        <p:blipFill>
          <a:blip r:embed="rId3">
            <a:alphaModFix/>
          </a:blip>
          <a:stretch>
            <a:fillRect/>
          </a:stretch>
        </p:blipFill>
        <p:spPr>
          <a:xfrm>
            <a:off x="6780325" y="0"/>
            <a:ext cx="2363676" cy="36529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Citations</a:t>
            </a:r>
            <a:endParaRPr/>
          </a:p>
        </p:txBody>
      </p:sp>
      <p:sp>
        <p:nvSpPr>
          <p:cNvPr id="259" name="Google Shape;259;p38"/>
          <p:cNvSpPr txBox="1"/>
          <p:nvPr>
            <p:ph idx="1" type="body"/>
          </p:nvPr>
        </p:nvSpPr>
        <p:spPr>
          <a:xfrm>
            <a:off x="269050" y="1152425"/>
            <a:ext cx="6341700" cy="2805600"/>
          </a:xfrm>
          <a:prstGeom prst="rect">
            <a:avLst/>
          </a:prstGeom>
        </p:spPr>
        <p:txBody>
          <a:bodyPr anchorCtr="0" anchor="t" bIns="91425" lIns="91425" spcFirstLastPara="1" rIns="91425" wrap="square" tIns="91425">
            <a:noAutofit/>
          </a:bodyPr>
          <a:lstStyle/>
          <a:p>
            <a:pPr indent="-290512" lvl="0" marL="457200" rtl="0" algn="l">
              <a:spcBef>
                <a:spcPts val="120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Bjorneraas, K., E. J. Solberg, I. Herfindal, B. V. Moorter, C. M. Rolandsen, J.-P. Tremblay, C. Skarpe, B.-E. Saether, R. Eriksen, and R. Astrup. 2011. Moose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habitat use at multiple temporal scales in a human-altered landscape. Wildlife Biology 17:44–55.</a:t>
            </a:r>
            <a:endParaRPr sz="975">
              <a:solidFill>
                <a:srgbClr val="595959"/>
              </a:solidFill>
              <a:latin typeface="PT Sans Narrow"/>
              <a:ea typeface="PT Sans Narrow"/>
              <a:cs typeface="PT Sans Narrow"/>
              <a:sym typeface="PT Sans Narrow"/>
            </a:endParaRPr>
          </a:p>
          <a:p>
            <a:pPr indent="-290512" lvl="0" marL="457200" rtl="0" algn="l">
              <a:lnSpc>
                <a:spcPct val="100000"/>
              </a:lnSpc>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Crum, N. J., A. K. Fuller, C. S. Sutherland, E. G. Cooch, and J. Hurst. 2017. Estimating Occupancy Probability of Moose Using Hunter Survey Data. The Journal of Wildlife Management 81:521–534.</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Drucker, D. G., K. A. Hobson, J.-P. Ouellet, and R. Courtois. 2010. Influence of forage preferences and habitat use on </a:t>
            </a:r>
            <a:r>
              <a:rPr baseline="30000" lang="en" sz="975">
                <a:solidFill>
                  <a:srgbClr val="595959"/>
                </a:solidFill>
                <a:latin typeface="PT Sans Narrow"/>
                <a:ea typeface="PT Sans Narrow"/>
                <a:cs typeface="PT Sans Narrow"/>
                <a:sym typeface="PT Sans Narrow"/>
              </a:rPr>
              <a:t>13</a:t>
            </a:r>
            <a:r>
              <a:rPr lang="en" sz="975">
                <a:solidFill>
                  <a:srgbClr val="595959"/>
                </a:solidFill>
                <a:latin typeface="PT Sans Narrow"/>
                <a:ea typeface="PT Sans Narrow"/>
                <a:cs typeface="PT Sans Narrow"/>
                <a:sym typeface="PT Sans Narrow"/>
              </a:rPr>
              <a:t> C and </a:t>
            </a:r>
            <a:r>
              <a:rPr baseline="30000" lang="en" sz="975">
                <a:solidFill>
                  <a:srgbClr val="595959"/>
                </a:solidFill>
                <a:latin typeface="PT Sans Narrow"/>
                <a:ea typeface="PT Sans Narrow"/>
                <a:cs typeface="PT Sans Narrow"/>
                <a:sym typeface="PT Sans Narrow"/>
              </a:rPr>
              <a:t>15</a:t>
            </a:r>
            <a:r>
              <a:rPr lang="en" sz="975">
                <a:solidFill>
                  <a:srgbClr val="595959"/>
                </a:solidFill>
                <a:latin typeface="PT Sans Narrow"/>
                <a:ea typeface="PT Sans Narrow"/>
                <a:cs typeface="PT Sans Narrow"/>
                <a:sym typeface="PT Sans Narrow"/>
              </a:rPr>
              <a:t> N abundance in wild caribou ( </a:t>
            </a:r>
            <a:r>
              <a:rPr i="1" lang="en" sz="975">
                <a:solidFill>
                  <a:srgbClr val="595959"/>
                </a:solidFill>
                <a:latin typeface="PT Sans Narrow"/>
                <a:ea typeface="PT Sans Narrow"/>
                <a:cs typeface="PT Sans Narrow"/>
                <a:sym typeface="PT Sans Narrow"/>
              </a:rPr>
              <a:t>Rangifer tarandus caribou</a:t>
            </a:r>
            <a:r>
              <a:rPr lang="en" sz="975">
                <a:solidFill>
                  <a:srgbClr val="595959"/>
                </a:solidFill>
                <a:latin typeface="PT Sans Narrow"/>
                <a:ea typeface="PT Sans Narrow"/>
                <a:cs typeface="PT Sans Narrow"/>
                <a:sym typeface="PT Sans Narrow"/>
              </a:rPr>
              <a:t> ) and moose (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 from Canada. Isotopes in Environmental and Health Studies 46:107–121.</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Frair, J. L.. 2022. Personal Interview</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Haase, C. G. 2010, May. Characterizing Critical Thermal Environments for Moose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in the Adirondack Mountains of New York.</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Hinton, J. W., R. E. Wheat, P. Schuette, J. E. Hurst, D. W. Kramer, J. H. Stickles, and J. L. Frair. 2022. Challenges and opportunities for estimating abundance of a low-density moose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population. The Journal of Wildlife Management 86:e22213.</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Justice, D., A. K. Deely, and F. Rubin. 2016. Land Cover and Land Use Classification for the State of New Hampshire, 1996-2001:27.14685 MB.</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Kramer, D. W., T. J. Prebyl, N. P. Nibbelink, K. V. Miller, A. A. Royo, and J. L. Frair. 2022. Managing Moose from Home: Determining Landscape Carrying Capacity for Alces alces Using Remote Sensing. Forests 13:150.</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Peterson, S., D. Kramer, J. Hurst, and J. Frair. 2020. Browse Selection by Moose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in the Adirondack Park, New York. Alces 65:107–127.</a:t>
            </a:r>
            <a:endParaRPr sz="975">
              <a:solidFill>
                <a:srgbClr val="595959"/>
              </a:solidFill>
              <a:latin typeface="PT Sans Narrow"/>
              <a:ea typeface="PT Sans Narrow"/>
              <a:cs typeface="PT Sans Narrow"/>
              <a:sym typeface="PT Sans Narrow"/>
            </a:endParaRPr>
          </a:p>
          <a:p>
            <a:pPr indent="-290512" lvl="0" marL="457200" rtl="0" algn="l">
              <a:spcBef>
                <a:spcPts val="0"/>
              </a:spcBef>
              <a:spcAft>
                <a:spcPts val="0"/>
              </a:spcAft>
              <a:buClr>
                <a:srgbClr val="595959"/>
              </a:buClr>
              <a:buSzPts val="975"/>
              <a:buFont typeface="PT Sans Narrow"/>
              <a:buChar char="●"/>
            </a:pPr>
            <a:r>
              <a:rPr lang="en" sz="975">
                <a:solidFill>
                  <a:srgbClr val="595959"/>
                </a:solidFill>
                <a:latin typeface="PT Sans Narrow"/>
                <a:ea typeface="PT Sans Narrow"/>
                <a:cs typeface="PT Sans Narrow"/>
                <a:sym typeface="PT Sans Narrow"/>
              </a:rPr>
              <a:t>Wam, H. K., and O. Hjeljord. 2010. Moose (</a:t>
            </a:r>
            <a:r>
              <a:rPr i="1" lang="en" sz="975">
                <a:solidFill>
                  <a:srgbClr val="595959"/>
                </a:solidFill>
                <a:latin typeface="PT Sans Narrow"/>
                <a:ea typeface="PT Sans Narrow"/>
                <a:cs typeface="PT Sans Narrow"/>
                <a:sym typeface="PT Sans Narrow"/>
              </a:rPr>
              <a:t>Alces alces</a:t>
            </a:r>
            <a:r>
              <a:rPr lang="en" sz="975">
                <a:solidFill>
                  <a:srgbClr val="595959"/>
                </a:solidFill>
                <a:latin typeface="PT Sans Narrow"/>
                <a:ea typeface="PT Sans Narrow"/>
                <a:cs typeface="PT Sans Narrow"/>
                <a:sym typeface="PT Sans Narrow"/>
              </a:rPr>
              <a:t>) Summer Diet From Feces and Field Surveys: A Comparative Study. Rangeland Ecology and Management 63:387–395.</a:t>
            </a:r>
            <a:endParaRPr sz="975">
              <a:solidFill>
                <a:srgbClr val="595959"/>
              </a:solidFill>
              <a:latin typeface="PT Sans Narrow"/>
              <a:ea typeface="PT Sans Narrow"/>
              <a:cs typeface="PT Sans Narrow"/>
              <a:sym typeface="PT Sans Narrow"/>
            </a:endParaRPr>
          </a:p>
          <a:p>
            <a:pPr indent="0" lvl="0" marL="457200" rtl="0" algn="l">
              <a:spcBef>
                <a:spcPts val="1200"/>
              </a:spcBef>
              <a:spcAft>
                <a:spcPts val="1200"/>
              </a:spcAft>
              <a:buSzPts val="275"/>
              <a:buNone/>
            </a:pPr>
            <a:r>
              <a:t/>
            </a:r>
            <a:endParaRPr sz="35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Thesis:</a:t>
            </a:r>
            <a:endParaRPr/>
          </a:p>
        </p:txBody>
      </p:sp>
      <p:sp>
        <p:nvSpPr>
          <p:cNvPr id="80" name="Google Shape;80;p15"/>
          <p:cNvSpPr txBox="1"/>
          <p:nvPr>
            <p:ph idx="1" type="body"/>
          </p:nvPr>
        </p:nvSpPr>
        <p:spPr>
          <a:xfrm>
            <a:off x="311713" y="1007103"/>
            <a:ext cx="8260800" cy="1938300"/>
          </a:xfrm>
          <a:prstGeom prst="rect">
            <a:avLst/>
          </a:prstGeom>
        </p:spPr>
        <p:txBody>
          <a:bodyPr anchorCtr="0" anchor="t" bIns="91425" lIns="91425" spcFirstLastPara="1" rIns="91425" wrap="square" tIns="91425">
            <a:normAutofit fontScale="92500" lnSpcReduction="20000"/>
          </a:bodyPr>
          <a:lstStyle/>
          <a:p>
            <a:pPr indent="0" lvl="0" marL="457200" rtl="0" algn="l">
              <a:spcBef>
                <a:spcPts val="0"/>
              </a:spcBef>
              <a:spcAft>
                <a:spcPts val="0"/>
              </a:spcAft>
              <a:buClr>
                <a:schemeClr val="dk1"/>
              </a:buClr>
              <a:buSzPct val="52380"/>
              <a:buFont typeface="Arial"/>
              <a:buNone/>
            </a:pPr>
            <a:r>
              <a:rPr lang="en" sz="2100">
                <a:solidFill>
                  <a:schemeClr val="accent5"/>
                </a:solidFill>
              </a:rPr>
              <a:t>Moose populations in the Adirondacks are limited through factors such as: carrying capacity, realized niche, reintroduction, and  overhunting. Our study allows us to compare the factors and determine the most plausible cause of a decrease in moose abundance using literature.</a:t>
            </a:r>
            <a:endParaRPr sz="2100">
              <a:solidFill>
                <a:schemeClr val="accent5"/>
              </a:solidFill>
            </a:endParaRPr>
          </a:p>
          <a:p>
            <a:pPr indent="0" lvl="0" marL="0" rtl="0" algn="l">
              <a:spcBef>
                <a:spcPts val="0"/>
              </a:spcBef>
              <a:spcAft>
                <a:spcPts val="1200"/>
              </a:spcAft>
              <a:buNone/>
            </a:pPr>
            <a:r>
              <a:t/>
            </a:r>
            <a:endParaRPr sz="2100"/>
          </a:p>
        </p:txBody>
      </p:sp>
      <p:pic>
        <p:nvPicPr>
          <p:cNvPr id="81" name="Google Shape;81;p15"/>
          <p:cNvPicPr preferRelativeResize="0"/>
          <p:nvPr/>
        </p:nvPicPr>
        <p:blipFill>
          <a:blip r:embed="rId3">
            <a:alphaModFix/>
          </a:blip>
          <a:stretch>
            <a:fillRect/>
          </a:stretch>
        </p:blipFill>
        <p:spPr>
          <a:xfrm>
            <a:off x="1063863" y="2817950"/>
            <a:ext cx="6756475" cy="20863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154050" y="359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of the Adirondack Moose </a:t>
            </a:r>
            <a:endParaRPr/>
          </a:p>
          <a:p>
            <a:pPr indent="0" lvl="0" marL="0" rtl="0" algn="l">
              <a:spcBef>
                <a:spcPts val="0"/>
              </a:spcBef>
              <a:spcAft>
                <a:spcPts val="0"/>
              </a:spcAft>
              <a:buNone/>
            </a:pPr>
            <a:r>
              <a:t/>
            </a:r>
            <a:endParaRPr/>
          </a:p>
        </p:txBody>
      </p:sp>
      <p:sp>
        <p:nvSpPr>
          <p:cNvPr id="87" name="Google Shape;87;p16"/>
          <p:cNvSpPr txBox="1"/>
          <p:nvPr>
            <p:ph idx="1" type="body"/>
          </p:nvPr>
        </p:nvSpPr>
        <p:spPr>
          <a:xfrm>
            <a:off x="311700" y="1564375"/>
            <a:ext cx="4441500" cy="28056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What do they look like?</a:t>
            </a:r>
            <a:endParaRPr/>
          </a:p>
          <a:p>
            <a:pPr indent="0" lvl="0" marL="0" rtl="0" algn="l">
              <a:spcBef>
                <a:spcPts val="1200"/>
              </a:spcBef>
              <a:spcAft>
                <a:spcPts val="0"/>
              </a:spcAft>
              <a:buNone/>
            </a:pPr>
            <a:r>
              <a:rPr lang="en"/>
              <a:t>What family of wildlife are they related to?</a:t>
            </a:r>
            <a:endParaRPr/>
          </a:p>
          <a:p>
            <a:pPr indent="0" lvl="0" marL="0" rtl="0" algn="l">
              <a:spcBef>
                <a:spcPts val="1200"/>
              </a:spcBef>
              <a:spcAft>
                <a:spcPts val="0"/>
              </a:spcAft>
              <a:buNone/>
            </a:pPr>
            <a:r>
              <a:rPr lang="en"/>
              <a:t>Where is their habitat/landscape?</a:t>
            </a:r>
            <a:endParaRPr/>
          </a:p>
          <a:p>
            <a:pPr indent="0" lvl="0" marL="0" rtl="0" algn="l">
              <a:spcBef>
                <a:spcPts val="1200"/>
              </a:spcBef>
              <a:spcAft>
                <a:spcPts val="0"/>
              </a:spcAft>
              <a:buNone/>
            </a:pPr>
            <a:r>
              <a:rPr lang="en"/>
              <a:t>What is their diet? </a:t>
            </a:r>
            <a:endParaRPr/>
          </a:p>
          <a:p>
            <a:pPr indent="0" lvl="0" marL="0" rtl="0" algn="l">
              <a:spcBef>
                <a:spcPts val="1200"/>
              </a:spcBef>
              <a:spcAft>
                <a:spcPts val="0"/>
              </a:spcAft>
              <a:buNone/>
            </a:pPr>
            <a:r>
              <a:rPr lang="en"/>
              <a:t>What is their </a:t>
            </a:r>
            <a:r>
              <a:rPr lang="en"/>
              <a:t>reproduction</a:t>
            </a:r>
            <a:r>
              <a:rPr lang="en"/>
              <a:t> season/cycle? </a:t>
            </a:r>
            <a:endParaRPr/>
          </a:p>
          <a:p>
            <a:pPr indent="0" lvl="0" marL="0" rtl="0" algn="l">
              <a:spcBef>
                <a:spcPts val="1200"/>
              </a:spcBef>
              <a:spcAft>
                <a:spcPts val="0"/>
              </a:spcAft>
              <a:buNone/>
            </a:pPr>
            <a:r>
              <a:rPr lang="en"/>
              <a:t>What are their predators?</a:t>
            </a:r>
            <a:endParaRPr/>
          </a:p>
          <a:p>
            <a:pPr indent="0" lvl="0" marL="0" rtl="0" algn="l">
              <a:spcBef>
                <a:spcPts val="1200"/>
              </a:spcBef>
              <a:spcAft>
                <a:spcPts val="0"/>
              </a:spcAft>
              <a:buNone/>
            </a:pPr>
            <a:r>
              <a:rPr lang="en"/>
              <a:t>What is the highest cause of death?</a:t>
            </a:r>
            <a:endParaRPr/>
          </a:p>
          <a:p>
            <a:pPr indent="0" lvl="0" marL="0" rtl="0" algn="l">
              <a:spcBef>
                <a:spcPts val="1200"/>
              </a:spcBef>
              <a:spcAft>
                <a:spcPts val="1200"/>
              </a:spcAft>
              <a:buNone/>
            </a:pPr>
            <a:r>
              <a:t/>
            </a:r>
            <a:endParaRPr/>
          </a:p>
        </p:txBody>
      </p:sp>
      <p:pic>
        <p:nvPicPr>
          <p:cNvPr id="88" name="Google Shape;88;p16"/>
          <p:cNvPicPr preferRelativeResize="0"/>
          <p:nvPr/>
        </p:nvPicPr>
        <p:blipFill>
          <a:blip r:embed="rId3">
            <a:alphaModFix/>
          </a:blip>
          <a:stretch>
            <a:fillRect/>
          </a:stretch>
        </p:blipFill>
        <p:spPr>
          <a:xfrm>
            <a:off x="4506750" y="1158900"/>
            <a:ext cx="4086000" cy="2749878"/>
          </a:xfrm>
          <a:prstGeom prst="rect">
            <a:avLst/>
          </a:prstGeom>
          <a:noFill/>
          <a:ln>
            <a:noFill/>
          </a:ln>
        </p:spPr>
      </p:pic>
      <p:sp>
        <p:nvSpPr>
          <p:cNvPr id="89" name="Google Shape;89;p16"/>
          <p:cNvSpPr txBox="1"/>
          <p:nvPr/>
        </p:nvSpPr>
        <p:spPr>
          <a:xfrm>
            <a:off x="4620000" y="4146375"/>
            <a:ext cx="4536900" cy="3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50">
                <a:solidFill>
                  <a:srgbClr val="222222"/>
                </a:solidFill>
                <a:highlight>
                  <a:schemeClr val="lt1"/>
                </a:highlight>
              </a:rPr>
              <a:t>Courtesy of </a:t>
            </a:r>
            <a:r>
              <a:rPr i="1" lang="en" sz="850">
                <a:solidFill>
                  <a:srgbClr val="222222"/>
                </a:solidFill>
                <a:highlight>
                  <a:schemeClr val="lt1"/>
                </a:highlight>
              </a:rPr>
              <a:t>Wild Republic </a:t>
            </a:r>
            <a:endParaRPr i="1">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Influencing </a:t>
            </a:r>
            <a:r>
              <a:rPr lang="en"/>
              <a:t>Factors</a:t>
            </a:r>
            <a:endParaRPr/>
          </a:p>
        </p:txBody>
      </p:sp>
      <p:sp>
        <p:nvSpPr>
          <p:cNvPr id="95" name="Google Shape;95;p17"/>
          <p:cNvSpPr txBox="1"/>
          <p:nvPr>
            <p:ph idx="1" type="body"/>
          </p:nvPr>
        </p:nvSpPr>
        <p:spPr>
          <a:xfrm>
            <a:off x="311700" y="1564375"/>
            <a:ext cx="4441500" cy="28056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Estimated Carrying </a:t>
            </a:r>
            <a:r>
              <a:rPr lang="en"/>
              <a:t>Capacity</a:t>
            </a:r>
            <a:endParaRPr/>
          </a:p>
          <a:p>
            <a:pPr indent="-310832" lvl="1" marL="914400" rtl="0" algn="l">
              <a:spcBef>
                <a:spcPts val="0"/>
              </a:spcBef>
              <a:spcAft>
                <a:spcPts val="0"/>
              </a:spcAft>
              <a:buSzPct val="100000"/>
              <a:buChar char="○"/>
            </a:pPr>
            <a:r>
              <a:rPr lang="en"/>
              <a:t>~750 moose</a:t>
            </a:r>
            <a:endParaRPr/>
          </a:p>
          <a:p>
            <a:pPr indent="-334327" lvl="0" marL="457200" rtl="0" algn="l">
              <a:spcBef>
                <a:spcPts val="0"/>
              </a:spcBef>
              <a:spcAft>
                <a:spcPts val="0"/>
              </a:spcAft>
              <a:buSzPct val="100000"/>
              <a:buChar char="●"/>
            </a:pPr>
            <a:r>
              <a:rPr lang="en"/>
              <a:t>Human factor</a:t>
            </a:r>
            <a:endParaRPr/>
          </a:p>
          <a:p>
            <a:pPr indent="-299085" lvl="1" marL="914400" rtl="0" algn="l">
              <a:spcBef>
                <a:spcPts val="0"/>
              </a:spcBef>
              <a:spcAft>
                <a:spcPts val="0"/>
              </a:spcAft>
              <a:buSzPct val="100000"/>
              <a:buChar char="○"/>
            </a:pPr>
            <a:r>
              <a:rPr lang="en" sz="1200"/>
              <a:t>Historically extirpated</a:t>
            </a:r>
            <a:endParaRPr sz="1200"/>
          </a:p>
          <a:p>
            <a:pPr indent="-299085" lvl="1" marL="914400" rtl="0" algn="l">
              <a:spcBef>
                <a:spcPts val="0"/>
              </a:spcBef>
              <a:spcAft>
                <a:spcPts val="0"/>
              </a:spcAft>
              <a:buSzPct val="100000"/>
              <a:buChar char="○"/>
            </a:pPr>
            <a:r>
              <a:rPr lang="en" sz="1200"/>
              <a:t>Reintroduction</a:t>
            </a:r>
            <a:endParaRPr sz="1200"/>
          </a:p>
          <a:p>
            <a:pPr indent="-299085" lvl="1" marL="914400" rtl="0" algn="l">
              <a:spcBef>
                <a:spcPts val="0"/>
              </a:spcBef>
              <a:spcAft>
                <a:spcPts val="0"/>
              </a:spcAft>
              <a:buSzPct val="100000"/>
              <a:buChar char="○"/>
            </a:pPr>
            <a:r>
              <a:rPr lang="en" sz="1200"/>
              <a:t>Human-moose interactions</a:t>
            </a:r>
            <a:endParaRPr sz="1200"/>
          </a:p>
          <a:p>
            <a:pPr indent="-334327" lvl="0" marL="457200" rtl="0" algn="l">
              <a:spcBef>
                <a:spcPts val="0"/>
              </a:spcBef>
              <a:spcAft>
                <a:spcPts val="0"/>
              </a:spcAft>
              <a:buSzPct val="100000"/>
              <a:buChar char="●"/>
            </a:pPr>
            <a:r>
              <a:rPr lang="en"/>
              <a:t>Habitat Preferences of moose</a:t>
            </a:r>
            <a:endParaRPr/>
          </a:p>
          <a:p>
            <a:pPr indent="-299085" lvl="1" marL="914400" rtl="0" algn="l">
              <a:spcBef>
                <a:spcPts val="0"/>
              </a:spcBef>
              <a:spcAft>
                <a:spcPts val="0"/>
              </a:spcAft>
              <a:buSzPct val="100000"/>
              <a:buChar char="○"/>
            </a:pPr>
            <a:r>
              <a:rPr lang="en" sz="1200"/>
              <a:t>Seasonal forage</a:t>
            </a:r>
            <a:endParaRPr sz="1200"/>
          </a:p>
          <a:p>
            <a:pPr indent="-299085" lvl="1" marL="914400" rtl="0" algn="l">
              <a:spcBef>
                <a:spcPts val="0"/>
              </a:spcBef>
              <a:spcAft>
                <a:spcPts val="0"/>
              </a:spcAft>
              <a:buSzPct val="100000"/>
              <a:buChar char="○"/>
            </a:pPr>
            <a:r>
              <a:rPr lang="en" sz="1200"/>
              <a:t>Temperature stress</a:t>
            </a:r>
            <a:endParaRPr sz="1200"/>
          </a:p>
          <a:p>
            <a:pPr indent="-334327" lvl="0" marL="457200" rtl="0" algn="l">
              <a:spcBef>
                <a:spcPts val="0"/>
              </a:spcBef>
              <a:spcAft>
                <a:spcPts val="0"/>
              </a:spcAft>
              <a:buSzPct val="100000"/>
              <a:buChar char="●"/>
            </a:pPr>
            <a:r>
              <a:rPr lang="en"/>
              <a:t>White-tailed deer parasites</a:t>
            </a:r>
            <a:endParaRPr/>
          </a:p>
          <a:p>
            <a:pPr indent="-299085" lvl="1" marL="914400" rtl="0" algn="l">
              <a:spcBef>
                <a:spcPts val="0"/>
              </a:spcBef>
              <a:spcAft>
                <a:spcPts val="0"/>
              </a:spcAft>
              <a:buSzPct val="100000"/>
              <a:buChar char="○"/>
            </a:pPr>
            <a:r>
              <a:rPr lang="en" sz="1200"/>
              <a:t>Ticks (blood loss)</a:t>
            </a:r>
            <a:endParaRPr sz="1200"/>
          </a:p>
          <a:p>
            <a:pPr indent="-299085" lvl="1" marL="914400" rtl="0" algn="l">
              <a:spcBef>
                <a:spcPts val="0"/>
              </a:spcBef>
              <a:spcAft>
                <a:spcPts val="0"/>
              </a:spcAft>
              <a:buSzPct val="100000"/>
              <a:buChar char="○"/>
            </a:pPr>
            <a:r>
              <a:rPr lang="en" sz="1200"/>
              <a:t>Giant liver fluke (</a:t>
            </a:r>
            <a:r>
              <a:rPr i="1" lang="en" sz="1000"/>
              <a:t>Fascioloides magna</a:t>
            </a:r>
            <a:r>
              <a:rPr lang="en" sz="1200">
                <a:solidFill>
                  <a:schemeClr val="dk1"/>
                </a:solidFill>
              </a:rPr>
              <a:t>)</a:t>
            </a:r>
            <a:endParaRPr sz="1200"/>
          </a:p>
          <a:p>
            <a:pPr indent="-299085" lvl="1" marL="914400" rtl="0" algn="l">
              <a:spcBef>
                <a:spcPts val="0"/>
              </a:spcBef>
              <a:spcAft>
                <a:spcPts val="0"/>
              </a:spcAft>
              <a:buSzPct val="100000"/>
              <a:buChar char="○"/>
            </a:pPr>
            <a:r>
              <a:rPr lang="en" sz="1200"/>
              <a:t>Brainworm (</a:t>
            </a:r>
            <a:r>
              <a:rPr i="1" lang="en" sz="1000"/>
              <a:t>Parelaphostrongylus tenuis</a:t>
            </a:r>
            <a:r>
              <a:rPr i="1" lang="en" sz="1200"/>
              <a:t>)</a:t>
            </a:r>
            <a:endParaRPr i="1" sz="1200"/>
          </a:p>
          <a:p>
            <a:pPr indent="-299085" lvl="1" marL="914400" rtl="0" algn="l">
              <a:spcBef>
                <a:spcPts val="0"/>
              </a:spcBef>
              <a:spcAft>
                <a:spcPts val="0"/>
              </a:spcAft>
              <a:buSzPct val="100000"/>
              <a:buChar char="○"/>
            </a:pPr>
            <a:r>
              <a:rPr lang="en" sz="1200"/>
              <a:t>More studies needed</a:t>
            </a:r>
            <a:endParaRPr sz="1200"/>
          </a:p>
        </p:txBody>
      </p:sp>
      <p:pic>
        <p:nvPicPr>
          <p:cNvPr id="96" name="Google Shape;96;p17"/>
          <p:cNvPicPr preferRelativeResize="0"/>
          <p:nvPr/>
        </p:nvPicPr>
        <p:blipFill>
          <a:blip r:embed="rId3">
            <a:alphaModFix/>
          </a:blip>
          <a:stretch>
            <a:fillRect/>
          </a:stretch>
        </p:blipFill>
        <p:spPr>
          <a:xfrm>
            <a:off x="5228075" y="0"/>
            <a:ext cx="3915926" cy="2157649"/>
          </a:xfrm>
          <a:prstGeom prst="rect">
            <a:avLst/>
          </a:prstGeom>
          <a:noFill/>
          <a:ln>
            <a:noFill/>
          </a:ln>
        </p:spPr>
      </p:pic>
      <p:pic>
        <p:nvPicPr>
          <p:cNvPr id="97" name="Google Shape;97;p17"/>
          <p:cNvPicPr preferRelativeResize="0"/>
          <p:nvPr/>
        </p:nvPicPr>
        <p:blipFill>
          <a:blip r:embed="rId4">
            <a:alphaModFix/>
          </a:blip>
          <a:stretch>
            <a:fillRect/>
          </a:stretch>
        </p:blipFill>
        <p:spPr>
          <a:xfrm>
            <a:off x="6818475" y="2465450"/>
            <a:ext cx="2325525" cy="2325525"/>
          </a:xfrm>
          <a:prstGeom prst="rect">
            <a:avLst/>
          </a:prstGeom>
          <a:noFill/>
          <a:ln>
            <a:noFill/>
          </a:ln>
        </p:spPr>
      </p:pic>
      <p:sp>
        <p:nvSpPr>
          <p:cNvPr id="98" name="Google Shape;98;p17"/>
          <p:cNvSpPr txBox="1"/>
          <p:nvPr/>
        </p:nvSpPr>
        <p:spPr>
          <a:xfrm>
            <a:off x="7377813" y="4790975"/>
            <a:ext cx="1977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North Dakota Game &amp; Fish</a:t>
            </a:r>
            <a:endParaRPr sz="800">
              <a:latin typeface="Open Sans"/>
              <a:ea typeface="Open Sans"/>
              <a:cs typeface="Open Sans"/>
              <a:sym typeface="Open Sans"/>
            </a:endParaRPr>
          </a:p>
        </p:txBody>
      </p:sp>
      <p:sp>
        <p:nvSpPr>
          <p:cNvPr id="99" name="Google Shape;99;p17"/>
          <p:cNvSpPr txBox="1"/>
          <p:nvPr/>
        </p:nvSpPr>
        <p:spPr>
          <a:xfrm>
            <a:off x="6565988" y="2157650"/>
            <a:ext cx="249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Idaho Fish &amp; Game</a:t>
            </a:r>
            <a:endParaRPr sz="800">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Estimated carrying capacity (</a:t>
            </a:r>
            <a:r>
              <a:rPr lang="en" sz="3550"/>
              <a:t>Methodology</a:t>
            </a:r>
            <a:r>
              <a:rPr lang="en"/>
              <a:t>) </a:t>
            </a:r>
            <a:endParaRPr/>
          </a:p>
        </p:txBody>
      </p:sp>
      <p:sp>
        <p:nvSpPr>
          <p:cNvPr id="105" name="Google Shape;105;p18"/>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666666"/>
                </a:solidFill>
              </a:rPr>
              <a:t>There are several ways to estimate moose abundance. </a:t>
            </a:r>
            <a:endParaRPr>
              <a:solidFill>
                <a:srgbClr val="666666"/>
              </a:solidFill>
            </a:endParaRPr>
          </a:p>
          <a:p>
            <a:pPr indent="0" lvl="0" marL="0" rtl="0" algn="l">
              <a:spcBef>
                <a:spcPts val="0"/>
              </a:spcBef>
              <a:spcAft>
                <a:spcPts val="0"/>
              </a:spcAft>
              <a:buNone/>
            </a:pPr>
            <a:r>
              <a:rPr lang="en">
                <a:solidFill>
                  <a:srgbClr val="666666"/>
                </a:solidFill>
              </a:rPr>
              <a:t>From rigorous field work to at home estimates based solely on Geospatial Data.</a:t>
            </a:r>
            <a:endParaRPr>
              <a:solidFill>
                <a:srgbClr val="666666"/>
              </a:solidFill>
            </a:endParaRPr>
          </a:p>
          <a:p>
            <a:pPr indent="0" lvl="0" marL="0" rtl="0" algn="l">
              <a:spcBef>
                <a:spcPts val="0"/>
              </a:spcBef>
              <a:spcAft>
                <a:spcPts val="0"/>
              </a:spcAft>
              <a:buNone/>
            </a:pPr>
            <a:r>
              <a:t/>
            </a:r>
            <a:endParaRPr>
              <a:solidFill>
                <a:srgbClr val="666666"/>
              </a:solidFill>
            </a:endParaRPr>
          </a:p>
          <a:p>
            <a:pPr indent="0" lvl="0" marL="0" rtl="0" algn="l">
              <a:spcBef>
                <a:spcPts val="0"/>
              </a:spcBef>
              <a:spcAft>
                <a:spcPts val="0"/>
              </a:spcAft>
              <a:buNone/>
            </a:pPr>
            <a:r>
              <a:t/>
            </a:r>
            <a:endParaRPr>
              <a:solidFill>
                <a:srgbClr val="666666"/>
              </a:solidFill>
            </a:endParaRPr>
          </a:p>
          <a:p>
            <a:pPr indent="0" lvl="0" marL="0" rtl="0" algn="l">
              <a:spcBef>
                <a:spcPts val="0"/>
              </a:spcBef>
              <a:spcAft>
                <a:spcPts val="0"/>
              </a:spcAft>
              <a:buNone/>
            </a:pPr>
            <a:r>
              <a:t/>
            </a:r>
            <a:endParaRPr>
              <a:solidFill>
                <a:srgbClr val="666666"/>
              </a:solidFill>
            </a:endParaRPr>
          </a:p>
        </p:txBody>
      </p:sp>
      <p:pic>
        <p:nvPicPr>
          <p:cNvPr id="106" name="Google Shape;106;p18"/>
          <p:cNvPicPr preferRelativeResize="0"/>
          <p:nvPr/>
        </p:nvPicPr>
        <p:blipFill>
          <a:blip r:embed="rId3">
            <a:alphaModFix/>
          </a:blip>
          <a:stretch>
            <a:fillRect/>
          </a:stretch>
        </p:blipFill>
        <p:spPr>
          <a:xfrm>
            <a:off x="311700" y="2302275"/>
            <a:ext cx="3117299" cy="2337974"/>
          </a:xfrm>
          <a:prstGeom prst="rect">
            <a:avLst/>
          </a:prstGeom>
          <a:noFill/>
          <a:ln>
            <a:noFill/>
          </a:ln>
        </p:spPr>
      </p:pic>
      <p:sp>
        <p:nvSpPr>
          <p:cNvPr id="107" name="Google Shape;107;p18"/>
          <p:cNvSpPr txBox="1"/>
          <p:nvPr/>
        </p:nvSpPr>
        <p:spPr>
          <a:xfrm>
            <a:off x="545925" y="4593700"/>
            <a:ext cx="1560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50">
                <a:solidFill>
                  <a:srgbClr val="222222"/>
                </a:solidFill>
                <a:highlight>
                  <a:srgbClr val="FFFFFF"/>
                </a:highlight>
              </a:rPr>
              <a:t>Courtesy of </a:t>
            </a:r>
            <a:r>
              <a:rPr i="1" lang="en" sz="850">
                <a:solidFill>
                  <a:srgbClr val="222222"/>
                </a:solidFill>
                <a:highlight>
                  <a:srgbClr val="FFFFFF"/>
                </a:highlight>
              </a:rPr>
              <a:t>David Figura l NYup.com</a:t>
            </a:r>
            <a:endParaRPr sz="1100"/>
          </a:p>
        </p:txBody>
      </p:sp>
      <p:pic>
        <p:nvPicPr>
          <p:cNvPr id="108" name="Google Shape;108;p18"/>
          <p:cNvPicPr preferRelativeResize="0"/>
          <p:nvPr/>
        </p:nvPicPr>
        <p:blipFill>
          <a:blip r:embed="rId4">
            <a:alphaModFix/>
          </a:blip>
          <a:stretch>
            <a:fillRect/>
          </a:stretch>
        </p:blipFill>
        <p:spPr>
          <a:xfrm>
            <a:off x="5465500" y="2302270"/>
            <a:ext cx="3117300" cy="2337984"/>
          </a:xfrm>
          <a:prstGeom prst="rect">
            <a:avLst/>
          </a:prstGeom>
          <a:noFill/>
          <a:ln>
            <a:noFill/>
          </a:ln>
        </p:spPr>
      </p:pic>
      <p:sp>
        <p:nvSpPr>
          <p:cNvPr id="109" name="Google Shape;109;p18"/>
          <p:cNvSpPr txBox="1"/>
          <p:nvPr/>
        </p:nvSpPr>
        <p:spPr>
          <a:xfrm>
            <a:off x="6504388" y="4546425"/>
            <a:ext cx="1757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Courtesy of </a:t>
            </a:r>
            <a:r>
              <a:rPr i="1" lang="en" sz="800">
                <a:latin typeface="Open Sans"/>
                <a:ea typeface="Open Sans"/>
                <a:cs typeface="Open Sans"/>
                <a:sym typeface="Open Sans"/>
              </a:rPr>
              <a:t>GeospatialWorld.net</a:t>
            </a:r>
            <a:endParaRPr i="1" sz="8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Estimated Carrying Capacity</a:t>
            </a:r>
            <a:endParaRPr/>
          </a:p>
        </p:txBody>
      </p:sp>
      <p:sp>
        <p:nvSpPr>
          <p:cNvPr id="115" name="Google Shape;115;p19"/>
          <p:cNvSpPr txBox="1"/>
          <p:nvPr>
            <p:ph idx="1" type="body"/>
          </p:nvPr>
        </p:nvSpPr>
        <p:spPr>
          <a:xfrm>
            <a:off x="311700" y="1564375"/>
            <a:ext cx="4441500" cy="28056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solidFill>
                  <a:srgbClr val="666666"/>
                </a:solidFill>
              </a:rPr>
              <a:t>Aerial Surveys</a:t>
            </a:r>
            <a:endParaRPr>
              <a:solidFill>
                <a:srgbClr val="666666"/>
              </a:solidFill>
            </a:endParaRPr>
          </a:p>
          <a:p>
            <a:pPr indent="0" lvl="0" marL="1371600" rtl="0" algn="l">
              <a:spcBef>
                <a:spcPts val="0"/>
              </a:spcBef>
              <a:spcAft>
                <a:spcPts val="0"/>
              </a:spcAft>
              <a:buNone/>
            </a:pPr>
            <a:r>
              <a:rPr lang="en" sz="1800">
                <a:solidFill>
                  <a:srgbClr val="666666"/>
                </a:solidFill>
              </a:rPr>
              <a:t>A transect delineated and flown by a helicopter with several moose spotters on board</a:t>
            </a:r>
            <a:endParaRPr sz="1800">
              <a:solidFill>
                <a:srgbClr val="666666"/>
              </a:solidFill>
            </a:endParaRPr>
          </a:p>
          <a:p>
            <a:pPr indent="-308610" lvl="2" marL="1371600" rtl="0" algn="l">
              <a:spcBef>
                <a:spcPts val="0"/>
              </a:spcBef>
              <a:spcAft>
                <a:spcPts val="0"/>
              </a:spcAft>
              <a:buClr>
                <a:srgbClr val="666666"/>
              </a:buClr>
              <a:buSzPct val="100000"/>
              <a:buChar char="■"/>
            </a:pPr>
            <a:r>
              <a:rPr lang="en" sz="1800">
                <a:solidFill>
                  <a:srgbClr val="666666"/>
                </a:solidFill>
              </a:rPr>
              <a:t>A yearly count is maintained</a:t>
            </a:r>
            <a:endParaRPr sz="1800">
              <a:solidFill>
                <a:srgbClr val="666666"/>
              </a:solidFill>
            </a:endParaRPr>
          </a:p>
          <a:p>
            <a:pPr indent="-308610" lvl="2" marL="1371600" rtl="0" algn="l">
              <a:spcBef>
                <a:spcPts val="0"/>
              </a:spcBef>
              <a:spcAft>
                <a:spcPts val="0"/>
              </a:spcAft>
              <a:buClr>
                <a:srgbClr val="666666"/>
              </a:buClr>
              <a:buSzPct val="100000"/>
              <a:buChar char="■"/>
            </a:pPr>
            <a:r>
              <a:rPr lang="en" sz="1800">
                <a:solidFill>
                  <a:srgbClr val="666666"/>
                </a:solidFill>
              </a:rPr>
              <a:t>This method has an </a:t>
            </a:r>
            <a:r>
              <a:rPr lang="en" sz="1800">
                <a:solidFill>
                  <a:srgbClr val="666666"/>
                </a:solidFill>
              </a:rPr>
              <a:t>estimated population size of 656 moose (95% CI = 501–859) currently in the Adirondack Park  (Hinton et al. 2022)</a:t>
            </a:r>
            <a:endParaRPr sz="1800">
              <a:solidFill>
                <a:srgbClr val="666666"/>
              </a:solidFill>
            </a:endParaRPr>
          </a:p>
          <a:p>
            <a:pPr indent="-308610" lvl="3" marL="1828800" rtl="0" algn="l">
              <a:spcBef>
                <a:spcPts val="0"/>
              </a:spcBef>
              <a:spcAft>
                <a:spcPts val="0"/>
              </a:spcAft>
              <a:buClr>
                <a:srgbClr val="666666"/>
              </a:buClr>
              <a:buSzPct val="100000"/>
              <a:buChar char="●"/>
            </a:pPr>
            <a:r>
              <a:rPr lang="en" sz="1800">
                <a:solidFill>
                  <a:srgbClr val="666666"/>
                </a:solidFill>
              </a:rPr>
              <a:t>All large groups are found in regenerating forests</a:t>
            </a:r>
            <a:endParaRPr sz="1800">
              <a:solidFill>
                <a:srgbClr val="666666"/>
              </a:solidFill>
            </a:endParaRPr>
          </a:p>
          <a:p>
            <a:pPr indent="-308610" lvl="4" marL="2286000" rtl="0" algn="l">
              <a:spcBef>
                <a:spcPts val="0"/>
              </a:spcBef>
              <a:spcAft>
                <a:spcPts val="0"/>
              </a:spcAft>
              <a:buClr>
                <a:srgbClr val="666666"/>
              </a:buClr>
              <a:buSzPct val="100000"/>
              <a:buChar char="○"/>
            </a:pPr>
            <a:r>
              <a:rPr lang="en" sz="1800">
                <a:solidFill>
                  <a:srgbClr val="666666"/>
                </a:solidFill>
              </a:rPr>
              <a:t>Why?</a:t>
            </a:r>
            <a:endParaRPr sz="1800">
              <a:solidFill>
                <a:srgbClr val="666666"/>
              </a:solidFill>
            </a:endParaRPr>
          </a:p>
          <a:p>
            <a:pPr indent="0" lvl="0" marL="0" rtl="0" algn="l">
              <a:spcBef>
                <a:spcPts val="0"/>
              </a:spcBef>
              <a:spcAft>
                <a:spcPts val="0"/>
              </a:spcAft>
              <a:buNone/>
            </a:pPr>
            <a:r>
              <a:t/>
            </a:r>
            <a:endParaRPr sz="1800">
              <a:solidFill>
                <a:srgbClr val="666666"/>
              </a:solidFill>
            </a:endParaRPr>
          </a:p>
        </p:txBody>
      </p:sp>
      <p:pic>
        <p:nvPicPr>
          <p:cNvPr id="116" name="Google Shape;116;p19"/>
          <p:cNvPicPr preferRelativeResize="0"/>
          <p:nvPr/>
        </p:nvPicPr>
        <p:blipFill>
          <a:blip r:embed="rId3">
            <a:alphaModFix/>
          </a:blip>
          <a:stretch>
            <a:fillRect/>
          </a:stretch>
        </p:blipFill>
        <p:spPr>
          <a:xfrm>
            <a:off x="5271450" y="95300"/>
            <a:ext cx="3318099" cy="2211200"/>
          </a:xfrm>
          <a:prstGeom prst="rect">
            <a:avLst/>
          </a:prstGeom>
          <a:noFill/>
          <a:ln>
            <a:noFill/>
          </a:ln>
        </p:spPr>
      </p:pic>
      <p:pic>
        <p:nvPicPr>
          <p:cNvPr id="117" name="Google Shape;117;p19"/>
          <p:cNvPicPr preferRelativeResize="0"/>
          <p:nvPr/>
        </p:nvPicPr>
        <p:blipFill>
          <a:blip r:embed="rId4">
            <a:alphaModFix/>
          </a:blip>
          <a:stretch>
            <a:fillRect/>
          </a:stretch>
        </p:blipFill>
        <p:spPr>
          <a:xfrm>
            <a:off x="5271450" y="2306500"/>
            <a:ext cx="3318099" cy="2488586"/>
          </a:xfrm>
          <a:prstGeom prst="rect">
            <a:avLst/>
          </a:prstGeom>
          <a:noFill/>
          <a:ln>
            <a:noFill/>
          </a:ln>
        </p:spPr>
      </p:pic>
      <p:sp>
        <p:nvSpPr>
          <p:cNvPr id="118" name="Google Shape;118;p19"/>
          <p:cNvSpPr txBox="1"/>
          <p:nvPr/>
        </p:nvSpPr>
        <p:spPr>
          <a:xfrm>
            <a:off x="5373850" y="4795075"/>
            <a:ext cx="1560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50">
                <a:solidFill>
                  <a:srgbClr val="222222"/>
                </a:solidFill>
                <a:highlight>
                  <a:srgbClr val="FFFFFF"/>
                </a:highlight>
              </a:rPr>
              <a:t>Courtesy of </a:t>
            </a:r>
            <a:r>
              <a:rPr i="1" lang="en" sz="850">
                <a:solidFill>
                  <a:srgbClr val="222222"/>
                </a:solidFill>
                <a:highlight>
                  <a:srgbClr val="FFFFFF"/>
                </a:highlight>
              </a:rPr>
              <a:t>David Figura l NYup.com</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Estimated Carrying Capacity</a:t>
            </a:r>
            <a:endParaRPr/>
          </a:p>
        </p:txBody>
      </p:sp>
      <p:sp>
        <p:nvSpPr>
          <p:cNvPr id="124" name="Google Shape;124;p20"/>
          <p:cNvSpPr txBox="1"/>
          <p:nvPr>
            <p:ph idx="1" type="body"/>
          </p:nvPr>
        </p:nvSpPr>
        <p:spPr>
          <a:xfrm>
            <a:off x="311700" y="1564375"/>
            <a:ext cx="4441500" cy="28056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Geospatial Data</a:t>
            </a:r>
            <a:endParaRPr/>
          </a:p>
          <a:p>
            <a:pPr indent="-325755" lvl="0" marL="457200" rtl="0" algn="l">
              <a:spcBef>
                <a:spcPts val="1200"/>
              </a:spcBef>
              <a:spcAft>
                <a:spcPts val="0"/>
              </a:spcAft>
              <a:buSzPct val="100000"/>
              <a:buChar char="●"/>
            </a:pPr>
            <a:r>
              <a:rPr lang="en"/>
              <a:t>Determined carrying capacity based on images of land cover in the Adirondacks and moose habitat preference.</a:t>
            </a:r>
            <a:endParaRPr/>
          </a:p>
          <a:p>
            <a:pPr indent="-325755" lvl="0" marL="457200" rtl="0" algn="l">
              <a:spcBef>
                <a:spcPts val="0"/>
              </a:spcBef>
              <a:spcAft>
                <a:spcPts val="0"/>
              </a:spcAft>
              <a:buSzPct val="100000"/>
              <a:buChar char="●"/>
            </a:pPr>
            <a:r>
              <a:rPr lang="en"/>
              <a:t>Most</a:t>
            </a:r>
            <a:r>
              <a:rPr lang="en"/>
              <a:t> recently performed in 2022 and provided an estimated carrying capacity of  760 moose (SD ± 428) on average</a:t>
            </a:r>
            <a:r>
              <a:rPr lang="en"/>
              <a:t>(Kramer et al. 2022)</a:t>
            </a:r>
            <a:r>
              <a:rPr lang="en"/>
              <a:t> (This lines up with the more rigorous aerial </a:t>
            </a:r>
            <a:r>
              <a:rPr lang="en"/>
              <a:t>survey</a:t>
            </a:r>
            <a:r>
              <a:rPr lang="en"/>
              <a:t> data almost perfectly)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3200"/>
              <a:t>Moose Habitat (Vegetative Cover) Preferences </a:t>
            </a:r>
            <a:endParaRPr sz="3200"/>
          </a:p>
          <a:p>
            <a:pPr indent="0" lvl="0" marL="0" rtl="0" algn="l">
              <a:spcBef>
                <a:spcPts val="0"/>
              </a:spcBef>
              <a:spcAft>
                <a:spcPts val="0"/>
              </a:spcAft>
              <a:buNone/>
            </a:pPr>
            <a:r>
              <a:t/>
            </a:r>
            <a:endParaRPr/>
          </a:p>
        </p:txBody>
      </p:sp>
      <p:sp>
        <p:nvSpPr>
          <p:cNvPr id="130" name="Google Shape;130;p21"/>
          <p:cNvSpPr txBox="1"/>
          <p:nvPr>
            <p:ph idx="1" type="body"/>
          </p:nvPr>
        </p:nvSpPr>
        <p:spPr>
          <a:xfrm>
            <a:off x="405525" y="890525"/>
            <a:ext cx="8286300" cy="280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Habitat Preference in Moose depends strongly on browse available to the moose which, in turn, is dependent upon moose physiology (specifically physiology of the snout).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Moose have </a:t>
            </a:r>
            <a:r>
              <a:rPr lang="en"/>
              <a:t>larger</a:t>
            </a:r>
            <a:r>
              <a:rPr lang="en"/>
              <a:t> snouts than deer (see board)</a:t>
            </a:r>
            <a:endParaRPr/>
          </a:p>
          <a:p>
            <a:pPr indent="0" lvl="0" marL="0" rtl="0" algn="l">
              <a:spcBef>
                <a:spcPts val="0"/>
              </a:spcBef>
              <a:spcAft>
                <a:spcPts val="0"/>
              </a:spcAft>
              <a:buNone/>
            </a:pPr>
            <a:r>
              <a:rPr lang="en"/>
              <a:t>How could this impact browsing tendencies?</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